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9" r:id="rId3"/>
    <p:sldId id="264" r:id="rId4"/>
    <p:sldId id="265" r:id="rId5"/>
    <p:sldId id="258" r:id="rId6"/>
    <p:sldId id="275" r:id="rId7"/>
    <p:sldId id="274" r:id="rId8"/>
    <p:sldId id="276" r:id="rId9"/>
    <p:sldId id="273" r:id="rId10"/>
    <p:sldId id="272" r:id="rId11"/>
    <p:sldId id="291" r:id="rId12"/>
    <p:sldId id="271" r:id="rId13"/>
    <p:sldId id="270" r:id="rId14"/>
    <p:sldId id="277" r:id="rId15"/>
    <p:sldId id="278" r:id="rId16"/>
    <p:sldId id="279" r:id="rId17"/>
    <p:sldId id="261" r:id="rId18"/>
    <p:sldId id="280" r:id="rId19"/>
    <p:sldId id="281" r:id="rId20"/>
    <p:sldId id="263" r:id="rId21"/>
    <p:sldId id="289" r:id="rId22"/>
    <p:sldId id="283" r:id="rId23"/>
    <p:sldId id="285" r:id="rId24"/>
    <p:sldId id="290" r:id="rId25"/>
    <p:sldId id="287" r:id="rId26"/>
    <p:sldId id="293" r:id="rId2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versity of Phoenix"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CC"/>
    <a:srgbClr val="66CCFF"/>
    <a:srgbClr val="FF7C80"/>
    <a:srgbClr val="0066FF"/>
    <a:srgbClr val="0099FF"/>
    <a:srgbClr val="FF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542" autoAdjust="0"/>
  </p:normalViewPr>
  <p:slideViewPr>
    <p:cSldViewPr>
      <p:cViewPr>
        <p:scale>
          <a:sx n="70" d="100"/>
          <a:sy n="70" d="100"/>
        </p:scale>
        <p:origin x="-13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71683"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71684"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71685"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CBBE0A22-733B-4D03-8305-5358A24E51E0}" type="slidenum">
              <a:rPr lang="en-US"/>
              <a:pPr>
                <a:defRPr/>
              </a:pPr>
              <a:t>‹#›</a:t>
            </a:fld>
            <a:endParaRPr lang="en-US" dirty="0"/>
          </a:p>
        </p:txBody>
      </p:sp>
    </p:spTree>
    <p:extLst>
      <p:ext uri="{BB962C8B-B14F-4D97-AF65-F5344CB8AC3E}">
        <p14:creationId xmlns:p14="http://schemas.microsoft.com/office/powerpoint/2010/main" val="148667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0820A320-B53C-4D64-955C-4873E8359AAA}" type="slidenum">
              <a:rPr lang="en-US"/>
              <a:pPr>
                <a:defRPr/>
              </a:pPr>
              <a:t>‹#›</a:t>
            </a:fld>
            <a:endParaRPr lang="en-US" dirty="0"/>
          </a:p>
        </p:txBody>
      </p:sp>
    </p:spTree>
    <p:extLst>
      <p:ext uri="{BB962C8B-B14F-4D97-AF65-F5344CB8AC3E}">
        <p14:creationId xmlns:p14="http://schemas.microsoft.com/office/powerpoint/2010/main" val="1180439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D15701-EEC8-45B4-877F-9242596F017E}" type="datetime1">
              <a:rPr lang="en-US" smtClean="0"/>
              <a:pPr>
                <a:defRPr/>
              </a:pPr>
              <a:t>9/10/2014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818E22-48B8-4002-ADCC-235B59E9AD2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63B95B-90D4-48BD-9BF6-01E2945A0491}" type="datetime1">
              <a:rPr lang="en-US" smtClean="0"/>
              <a:pPr>
                <a:defRPr/>
              </a:pPr>
              <a:t>9/10/2014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7D6190-15A7-4156-A0AB-6E1D657D44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ABC63D-C736-4E53-B21B-CBE7F417F03D}" type="datetime1">
              <a:rPr lang="en-US" smtClean="0"/>
              <a:pPr>
                <a:defRPr/>
              </a:pPr>
              <a:t>9/10/2014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4B184E-8BA9-4D2A-B0D5-15CEF702420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C2158D-465C-42C4-A904-372A93BA138B}" type="datetime1">
              <a:rPr lang="en-US" smtClean="0"/>
              <a:pPr>
                <a:defRPr/>
              </a:pPr>
              <a:t>9/10/2014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EC495D-F5B2-42C4-B0CE-A607F980F62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D0FCFFB-6A25-4D86-B0F4-ECC843C91ECB}" type="datetime1">
              <a:rPr lang="en-US" smtClean="0"/>
              <a:pPr>
                <a:defRPr/>
              </a:pPr>
              <a:t>9/10/2014</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831E7AD-588A-4666-B566-96C18F5BDF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2E8998-03C2-48D5-86A8-63718D576C6E}" type="datetime1">
              <a:rPr lang="en-US" smtClean="0"/>
              <a:pPr>
                <a:defRPr/>
              </a:pPr>
              <a:t>9/10/2014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721E5F-A94F-4540-A0B4-87D16506D1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B02D9E-3328-40B3-878B-62AD87FDFFF6}" type="datetime1">
              <a:rPr lang="en-US" smtClean="0"/>
              <a:pPr>
                <a:defRPr/>
              </a:pPr>
              <a:t>9/10/2014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770D28-EF84-49A4-B7B6-5B710FD054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EC12DE0-CBF9-4FFC-B87A-590BBE3C26D5}" type="datetime1">
              <a:rPr lang="en-US" smtClean="0"/>
              <a:pPr>
                <a:defRPr/>
              </a:pPr>
              <a:t>9/10/2014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035DCD-9994-4D91-98FA-2C090F90D4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B7700BB-F81A-4E8E-B521-49CCE327277D}" type="datetime1">
              <a:rPr lang="en-US" smtClean="0"/>
              <a:pPr>
                <a:defRPr/>
              </a:pPr>
              <a:t>9/10/2014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3933A3D-7D0F-4F62-93BE-9D1424BAF2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CE5E12A-AA97-401F-8E18-F1BB7ECBAB1B}" type="datetime1">
              <a:rPr lang="en-US" smtClean="0"/>
              <a:pPr>
                <a:defRPr/>
              </a:pPr>
              <a:t>9/10/2014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52DC0B-C20B-48EA-B1F1-AC897FD812B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4E84D8-9538-437D-83FB-3161E3943A8B}" type="datetime1">
              <a:rPr lang="en-US" smtClean="0"/>
              <a:pPr>
                <a:defRPr/>
              </a:pPr>
              <a:t>9/10/2014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B524F34-153F-47C9-AE8E-7C188069614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B18EDB-5845-4C90-B752-4FEC153D9A99}" type="datetime1">
              <a:rPr lang="en-US" smtClean="0"/>
              <a:pPr>
                <a:defRPr/>
              </a:pPr>
              <a:t>9/10/2014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6BA91A-FE77-489A-8EC2-0B841BED70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E02902-EFF6-455B-992C-4F9DD438128D}" type="datetime1">
              <a:rPr lang="en-US" smtClean="0"/>
              <a:pPr>
                <a:defRPr/>
              </a:pPr>
              <a:t>9/10/2014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Revised 3-16-09</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7389A5B-0B3A-4CBC-967A-B267E74282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1E26AF2-2A93-47AA-A883-2666F9F8CD45}" type="datetime1">
              <a:rPr lang="en-US" smtClean="0"/>
              <a:pPr>
                <a:defRPr/>
              </a:pPr>
              <a:t>9/10/2014</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Revised 3-16-09</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501A2B-94CF-425E-A746-2A5CD982A6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mailto:DrJeffKoloze@att.ne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addurl" TargetMode="External"/><Relationship Id="rId2" Type="http://schemas.openxmlformats.org/officeDocument/2006/relationships/hyperlink" Target="http://dmoz.org/"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affiliate-program.amazon.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609600" y="1143000"/>
            <a:ext cx="8001000" cy="4876800"/>
          </a:xfrm>
        </p:spPr>
        <p:txBody>
          <a:bodyPr/>
          <a:lstStyle/>
          <a:p>
            <a:r>
              <a:rPr lang="en-US" sz="3000" dirty="0" smtClean="0">
                <a:latin typeface="Bookman Old Style" pitchFamily="18" charset="0"/>
              </a:rPr>
              <a:t>Technology </a:t>
            </a:r>
            <a:r>
              <a:rPr lang="en-US" sz="3000" dirty="0">
                <a:latin typeface="Bookman Old Style" pitchFamily="18" charset="0"/>
              </a:rPr>
              <a:t>Meets Rhetoric:</a:t>
            </a:r>
            <a:br>
              <a:rPr lang="en-US" sz="3000" dirty="0">
                <a:latin typeface="Bookman Old Style" pitchFamily="18" charset="0"/>
              </a:rPr>
            </a:br>
            <a:r>
              <a:rPr lang="en-US" sz="3000" dirty="0">
                <a:latin typeface="Bookman Old Style" pitchFamily="18" charset="0"/>
              </a:rPr>
              <a:t>A Rogerian Methodological </a:t>
            </a:r>
            <a:r>
              <a:rPr lang="en-US" sz="3000" dirty="0" smtClean="0">
                <a:latin typeface="Bookman Old Style" pitchFamily="18" charset="0"/>
              </a:rPr>
              <a:t>Review</a:t>
            </a:r>
            <a:br>
              <a:rPr lang="en-US" sz="3000" dirty="0" smtClean="0">
                <a:latin typeface="Bookman Old Style" pitchFamily="18" charset="0"/>
              </a:rPr>
            </a:br>
            <a:r>
              <a:rPr lang="en-US" sz="3000" dirty="0" smtClean="0">
                <a:latin typeface="Bookman Old Style" pitchFamily="18" charset="0"/>
              </a:rPr>
              <a:t>of </a:t>
            </a:r>
            <a:r>
              <a:rPr lang="en-US" sz="3000" dirty="0">
                <a:latin typeface="Bookman Old Style" pitchFamily="18" charset="0"/>
              </a:rPr>
              <a:t>the Visual </a:t>
            </a:r>
            <a:r>
              <a:rPr lang="en-US" sz="3000" dirty="0" smtClean="0">
                <a:latin typeface="Bookman Old Style" pitchFamily="18" charset="0"/>
              </a:rPr>
              <a:t>Rhetoric of Websites</a:t>
            </a:r>
            <a:br>
              <a:rPr lang="en-US" sz="3000" dirty="0" smtClean="0">
                <a:latin typeface="Bookman Old Style" pitchFamily="18" charset="0"/>
              </a:rPr>
            </a:br>
            <a:r>
              <a:rPr lang="en-US" sz="3000" dirty="0" smtClean="0">
                <a:latin typeface="Bookman Old Style" pitchFamily="18" charset="0"/>
              </a:rPr>
              <a:t>Concerned with Abortion</a:t>
            </a:r>
            <a:r>
              <a:rPr lang="en-US" sz="3000" dirty="0">
                <a:latin typeface="Bookman Old Style" pitchFamily="18" charset="0"/>
              </a:rPr>
              <a:t/>
            </a:r>
            <a:br>
              <a:rPr lang="en-US" sz="3000" dirty="0">
                <a:latin typeface="Bookman Old Style" pitchFamily="18" charset="0"/>
              </a:rPr>
            </a:br>
            <a:r>
              <a:rPr lang="en-US" sz="2400" b="1" dirty="0" smtClean="0">
                <a:latin typeface="Bookman Old Style" pitchFamily="18" charset="0"/>
              </a:rPr>
              <a:t/>
            </a:r>
            <a:br>
              <a:rPr lang="en-US" sz="2400" b="1" dirty="0" smtClean="0">
                <a:latin typeface="Bookman Old Style" pitchFamily="18" charset="0"/>
              </a:rPr>
            </a:br>
            <a:r>
              <a:rPr lang="en-US" sz="1800" dirty="0" smtClean="0">
                <a:latin typeface="Bookman Old Style" pitchFamily="18" charset="0"/>
              </a:rPr>
              <a:t>PowerPoint to Accompany</a:t>
            </a:r>
            <a:br>
              <a:rPr lang="en-US" sz="1800" dirty="0" smtClean="0">
                <a:latin typeface="Bookman Old Style" pitchFamily="18" charset="0"/>
              </a:rPr>
            </a:br>
            <a:r>
              <a:rPr lang="en-US" sz="1800" dirty="0" smtClean="0">
                <a:latin typeface="Bookman Old Style" pitchFamily="18" charset="0"/>
              </a:rPr>
              <a:t>LifeTech Conference Presentation</a:t>
            </a:r>
            <a:br>
              <a:rPr lang="en-US" sz="1800" dirty="0" smtClean="0">
                <a:latin typeface="Bookman Old Style" pitchFamily="18" charset="0"/>
              </a:rPr>
            </a:br>
            <a:r>
              <a:rPr lang="en-US" sz="1800" dirty="0" smtClean="0">
                <a:latin typeface="Bookman Old Style" pitchFamily="18" charset="0"/>
              </a:rPr>
              <a:t>Dayton, Ohio</a:t>
            </a:r>
            <a:br>
              <a:rPr lang="en-US" sz="1800" dirty="0" smtClean="0">
                <a:latin typeface="Bookman Old Style" pitchFamily="18" charset="0"/>
              </a:rPr>
            </a:br>
            <a:r>
              <a:rPr lang="en-US" sz="1800" dirty="0" smtClean="0">
                <a:latin typeface="Bookman Old Style" pitchFamily="18" charset="0"/>
              </a:rPr>
              <a:t>6 September 2014</a:t>
            </a:r>
            <a:br>
              <a:rPr lang="en-US" sz="1800" dirty="0" smtClean="0">
                <a:latin typeface="Bookman Old Style" pitchFamily="18" charset="0"/>
              </a:rPr>
            </a:b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Dr. Jeff Koloze</a:t>
            </a:r>
            <a:br>
              <a:rPr lang="en-US" sz="1800" dirty="0" smtClean="0">
                <a:latin typeface="Bookman Old Style" pitchFamily="18" charset="0"/>
              </a:rPr>
            </a:br>
            <a:r>
              <a:rPr lang="en-US" sz="1800" dirty="0" smtClean="0">
                <a:latin typeface="Bookman Old Style" pitchFamily="18" charset="0"/>
                <a:hlinkClick r:id="rId4"/>
              </a:rPr>
              <a:t>DrJeffKoloze@att.net</a:t>
            </a: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216-262-3511</a:t>
            </a:r>
            <a:br>
              <a:rPr lang="en-US" sz="1800" dirty="0" smtClean="0">
                <a:latin typeface="Bookman Old Style" pitchFamily="18" charset="0"/>
              </a:rPr>
            </a:br>
            <a:r>
              <a:rPr lang="en-US" sz="1800" dirty="0" smtClean="0">
                <a:latin typeface="Bookman Old Style" pitchFamily="18" charset="0"/>
              </a:rPr>
              <a:t/>
            </a:r>
            <a:br>
              <a:rPr lang="en-US" sz="1800" dirty="0" smtClean="0">
                <a:latin typeface="Bookman Old Style" pitchFamily="18" charset="0"/>
              </a:rPr>
            </a:br>
            <a:endParaRPr lang="en-US" sz="18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0000"/>
                </a:solidFill>
                <a:latin typeface="Bookman Old Style"/>
                <a:ea typeface="Calibri"/>
                <a:cs typeface="Calibri"/>
              </a:rPr>
              <a:t>Dick Oliver,</a:t>
            </a:r>
            <a:br>
              <a:rPr lang="en-US" sz="3000" dirty="0" smtClean="0">
                <a:solidFill>
                  <a:srgbClr val="000000"/>
                </a:solidFill>
                <a:latin typeface="Bookman Old Style"/>
                <a:ea typeface="Calibri"/>
                <a:cs typeface="Calibri"/>
              </a:rPr>
            </a:br>
            <a:r>
              <a:rPr lang="en-US" sz="3000" i="1" dirty="0" smtClean="0">
                <a:solidFill>
                  <a:srgbClr val="000000"/>
                </a:solidFill>
                <a:latin typeface="Bookman Old Style"/>
                <a:ea typeface="Calibri"/>
                <a:cs typeface="Calibri"/>
              </a:rPr>
              <a:t>Sams </a:t>
            </a:r>
            <a:r>
              <a:rPr lang="en-US" sz="3000" i="1" dirty="0">
                <a:solidFill>
                  <a:srgbClr val="000000"/>
                </a:solidFill>
                <a:latin typeface="Bookman Old Style"/>
                <a:ea typeface="Calibri"/>
                <a:cs typeface="Calibri"/>
              </a:rPr>
              <a:t>Teach Yourself HTML </a:t>
            </a:r>
            <a:r>
              <a:rPr lang="en-US" sz="3000" i="1" dirty="0" smtClean="0">
                <a:solidFill>
                  <a:srgbClr val="000000"/>
                </a:solidFill>
                <a:latin typeface="Bookman Old Style"/>
                <a:ea typeface="Calibri"/>
                <a:cs typeface="Calibri"/>
              </a:rPr>
              <a:t>4 in </a:t>
            </a:r>
            <a:r>
              <a:rPr lang="en-US" sz="3000" i="1" dirty="0">
                <a:solidFill>
                  <a:srgbClr val="000000"/>
                </a:solidFill>
                <a:latin typeface="Bookman Old Style"/>
                <a:ea typeface="Calibri"/>
                <a:cs typeface="Calibri"/>
              </a:rPr>
              <a:t>24 </a:t>
            </a:r>
            <a:r>
              <a:rPr lang="en-US" sz="3000" i="1" dirty="0" smtClean="0">
                <a:solidFill>
                  <a:srgbClr val="000000"/>
                </a:solidFill>
                <a:latin typeface="Bookman Old Style"/>
                <a:ea typeface="Calibri"/>
                <a:cs typeface="Calibri"/>
              </a:rPr>
              <a:t>Hours</a:t>
            </a:r>
            <a:r>
              <a:rPr lang="en-US" sz="3000" dirty="0" smtClean="0">
                <a:solidFill>
                  <a:srgbClr val="000000"/>
                </a:solidFill>
                <a:latin typeface="Bookman Old Style"/>
                <a:ea typeface="Calibri"/>
                <a:cs typeface="Calibri"/>
              </a:rPr>
              <a:t> (online, 2014)</a:t>
            </a:r>
            <a:endParaRPr lang="en-US" sz="3000"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10</a:t>
            </a:fld>
            <a:endParaRPr lang="en-US" dirty="0">
              <a:solidFill>
                <a:srgbClr val="0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47801"/>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48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Bookman Old Style" panose="02050604050505020204" pitchFamily="18" charset="0"/>
              </a:rPr>
              <a:t>Patrick J. Lynch and Sarah </a:t>
            </a:r>
            <a:r>
              <a:rPr lang="en-US" sz="3200" dirty="0" smtClean="0">
                <a:latin typeface="Bookman Old Style" panose="02050604050505020204" pitchFamily="18" charset="0"/>
              </a:rPr>
              <a:t>Horton,</a:t>
            </a:r>
            <a:br>
              <a:rPr lang="en-US" sz="3200" dirty="0" smtClean="0">
                <a:latin typeface="Bookman Old Style" panose="02050604050505020204" pitchFamily="18" charset="0"/>
              </a:rPr>
            </a:br>
            <a:r>
              <a:rPr lang="en-US" sz="3200" i="1" dirty="0" smtClean="0">
                <a:latin typeface="Bookman Old Style" panose="02050604050505020204" pitchFamily="18" charset="0"/>
              </a:rPr>
              <a:t>Web </a:t>
            </a:r>
            <a:r>
              <a:rPr lang="en-US" sz="3200" i="1" dirty="0">
                <a:latin typeface="Bookman Old Style" panose="02050604050505020204" pitchFamily="18" charset="0"/>
              </a:rPr>
              <a:t>Style Guide</a:t>
            </a:r>
            <a:r>
              <a:rPr lang="en-US" sz="3200" dirty="0">
                <a:latin typeface="Bookman Old Style" panose="02050604050505020204" pitchFamily="18" charset="0"/>
              </a:rPr>
              <a:t> (</a:t>
            </a:r>
            <a:r>
              <a:rPr lang="en-US" sz="3200" dirty="0" smtClean="0">
                <a:latin typeface="Bookman Old Style" panose="02050604050505020204" pitchFamily="18" charset="0"/>
              </a:rPr>
              <a:t>3</a:t>
            </a:r>
            <a:r>
              <a:rPr lang="en-US" sz="3200" baseline="30000" dirty="0" smtClean="0">
                <a:latin typeface="Bookman Old Style" panose="02050604050505020204" pitchFamily="18" charset="0"/>
              </a:rPr>
              <a:t>rd</a:t>
            </a:r>
            <a:r>
              <a:rPr lang="en-US" sz="3200" dirty="0" smtClean="0">
                <a:latin typeface="Bookman Old Style" panose="02050604050505020204" pitchFamily="18" charset="0"/>
              </a:rPr>
              <a:t> ed</a:t>
            </a:r>
            <a:r>
              <a:rPr lang="en-US" sz="3200" dirty="0">
                <a:latin typeface="Bookman Old Style" panose="02050604050505020204" pitchFamily="18" charset="0"/>
              </a:rPr>
              <a:t>., 2011) </a:t>
            </a: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11</a:t>
            </a:fld>
            <a:endParaRPr lang="en-US" dirty="0"/>
          </a:p>
        </p:txBody>
      </p:sp>
      <p:pic>
        <p:nvPicPr>
          <p:cNvPr id="5" name="Content Placeholder 4" descr="A multi-part figure. The left area offers visual examples of hue, saturation, and brightness, and illustrates via a spectrum chart that some colors (like yellow) are very much brighter than other colors (yellow being about 4 times brighter than blue, for instance). The right side of the figure illustrates that contrast is crucial for legibility, and that poor color choices for text and background colors can make words almost illegible in print or on the web p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772400" cy="4648200"/>
          </a:xfrm>
          <a:prstGeom prst="rect">
            <a:avLst/>
          </a:prstGeom>
          <a:noFill/>
          <a:ln w="9525">
            <a:noFill/>
            <a:miter lim="800000"/>
            <a:headEnd/>
            <a:tailEnd/>
          </a:ln>
          <a:effectLst>
            <a:glow rad="139700">
              <a:srgbClr val="4F81BD">
                <a:satMod val="175000"/>
                <a:alpha val="40000"/>
              </a:srgbClr>
            </a:glow>
          </a:effectLst>
        </p:spPr>
      </p:pic>
    </p:spTree>
    <p:extLst>
      <p:ext uri="{BB962C8B-B14F-4D97-AF65-F5344CB8AC3E}">
        <p14:creationId xmlns:p14="http://schemas.microsoft.com/office/powerpoint/2010/main" val="2822094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latin typeface="Bookman Old Style"/>
                <a:ea typeface="Calibri"/>
                <a:cs typeface="Calibri"/>
              </a:rPr>
              <a:t>Ian </a:t>
            </a:r>
            <a:r>
              <a:rPr lang="en-US" sz="3200" dirty="0" smtClean="0">
                <a:solidFill>
                  <a:srgbClr val="000000"/>
                </a:solidFill>
                <a:latin typeface="Bookman Old Style"/>
                <a:ea typeface="Calibri"/>
                <a:cs typeface="Calibri"/>
              </a:rPr>
              <a:t>Lloyd, </a:t>
            </a:r>
            <a:r>
              <a:rPr lang="en-US" sz="3200" i="1" dirty="0" smtClean="0">
                <a:solidFill>
                  <a:srgbClr val="000000"/>
                </a:solidFill>
                <a:latin typeface="Bookman Old Style"/>
                <a:ea typeface="Calibri"/>
                <a:cs typeface="Calibri"/>
              </a:rPr>
              <a:t>Build </a:t>
            </a:r>
            <a:r>
              <a:rPr lang="en-US" sz="3200" i="1" dirty="0">
                <a:solidFill>
                  <a:srgbClr val="000000"/>
                </a:solidFill>
                <a:latin typeface="Bookman Old Style"/>
                <a:ea typeface="Calibri"/>
                <a:cs typeface="Calibri"/>
              </a:rPr>
              <a:t>Your Own Website the Right Way Using HTML &amp; </a:t>
            </a:r>
            <a:r>
              <a:rPr lang="en-US" sz="3200" i="1" dirty="0" smtClean="0">
                <a:solidFill>
                  <a:srgbClr val="000000"/>
                </a:solidFill>
                <a:latin typeface="Bookman Old Style"/>
                <a:ea typeface="Calibri"/>
                <a:cs typeface="Calibri"/>
              </a:rPr>
              <a:t>CSS</a:t>
            </a:r>
            <a:r>
              <a:rPr lang="en-US" sz="3200" dirty="0">
                <a:solidFill>
                  <a:srgbClr val="000000"/>
                </a:solidFill>
                <a:latin typeface="Bookman Old Style"/>
                <a:ea typeface="Calibri"/>
                <a:cs typeface="Calibri"/>
              </a:rPr>
              <a:t/>
            </a:r>
            <a:br>
              <a:rPr lang="en-US" sz="3200" dirty="0">
                <a:solidFill>
                  <a:srgbClr val="000000"/>
                </a:solidFill>
                <a:latin typeface="Bookman Old Style"/>
                <a:ea typeface="Calibri"/>
                <a:cs typeface="Calibri"/>
              </a:rPr>
            </a:br>
            <a:r>
              <a:rPr lang="en-US" sz="3200" dirty="0" smtClean="0">
                <a:solidFill>
                  <a:srgbClr val="000000"/>
                </a:solidFill>
                <a:latin typeface="Bookman Old Style"/>
                <a:ea typeface="Calibri"/>
                <a:cs typeface="Calibri"/>
              </a:rPr>
              <a:t>(3</a:t>
            </a:r>
            <a:r>
              <a:rPr lang="en-US" sz="3200" baseline="30000" dirty="0" smtClean="0">
                <a:solidFill>
                  <a:srgbClr val="000000"/>
                </a:solidFill>
                <a:latin typeface="Bookman Old Style"/>
                <a:ea typeface="Calibri"/>
                <a:cs typeface="Calibri"/>
              </a:rPr>
              <a:t>rd</a:t>
            </a:r>
            <a:r>
              <a:rPr lang="en-US" sz="3200" dirty="0" smtClean="0">
                <a:solidFill>
                  <a:srgbClr val="000000"/>
                </a:solidFill>
                <a:latin typeface="Bookman Old Style"/>
                <a:ea typeface="Calibri"/>
                <a:cs typeface="Calibri"/>
              </a:rPr>
              <a:t> </a:t>
            </a:r>
            <a:r>
              <a:rPr lang="en-US" sz="3200" dirty="0">
                <a:solidFill>
                  <a:srgbClr val="000000"/>
                </a:solidFill>
                <a:latin typeface="Bookman Old Style"/>
                <a:ea typeface="Calibri"/>
                <a:cs typeface="Calibri"/>
              </a:rPr>
              <a:t>ed., 2011)</a:t>
            </a:r>
            <a:endParaRPr lang="en-US" sz="3200" dirty="0"/>
          </a:p>
        </p:txBody>
      </p:sp>
      <p:sp>
        <p:nvSpPr>
          <p:cNvPr id="3" name="Content Placeholder 2"/>
          <p:cNvSpPr>
            <a:spLocks noGrp="1"/>
          </p:cNvSpPr>
          <p:nvPr>
            <p:ph sz="half" idx="1"/>
          </p:nvPr>
        </p:nvSpPr>
        <p:spPr>
          <a:xfrm>
            <a:off x="457200" y="1752600"/>
            <a:ext cx="4419600" cy="4373563"/>
          </a:xfrm>
        </p:spPr>
        <p:txBody>
          <a:bodyPr/>
          <a:lstStyle/>
          <a:p>
            <a:pPr marL="0" marR="0" indent="0">
              <a:spcBef>
                <a:spcPts val="0"/>
              </a:spcBef>
              <a:spcAft>
                <a:spcPts val="0"/>
              </a:spcAft>
              <a:buNone/>
            </a:pPr>
            <a:r>
              <a:rPr lang="en-US" sz="2200" dirty="0">
                <a:solidFill>
                  <a:srgbClr val="000000"/>
                </a:solidFill>
                <a:latin typeface="Bookman Old Style"/>
                <a:ea typeface="Calibri"/>
                <a:cs typeface="Calibri"/>
              </a:rPr>
              <a:t>“Just as Jupiter sits there in our solar system, sucking in most of the errant space dust and asteroids that swing past it like some </a:t>
            </a:r>
            <a:r>
              <a:rPr lang="en-US" sz="2200" i="1" dirty="0">
                <a:solidFill>
                  <a:srgbClr val="000000"/>
                </a:solidFill>
                <a:latin typeface="Bookman Old Style"/>
                <a:ea typeface="Calibri"/>
                <a:cs typeface="Calibri"/>
              </a:rPr>
              <a:t>astronomical</a:t>
            </a:r>
            <a:r>
              <a:rPr lang="en-US" sz="2200" dirty="0">
                <a:solidFill>
                  <a:srgbClr val="000000"/>
                </a:solidFill>
                <a:latin typeface="Bookman Old Style"/>
                <a:ea typeface="Calibri"/>
                <a:cs typeface="Calibri"/>
              </a:rPr>
              <a:t> vacuum cleaner, Facebook is this monstrous (in size, not nature…or not always!) presence, drawing in ever more people.  And for many people, once they arrive, they’re content to never leave.”  (302; italics in original</a:t>
            </a:r>
            <a:r>
              <a:rPr lang="en-US" sz="2200" dirty="0" smtClean="0">
                <a:solidFill>
                  <a:srgbClr val="000000"/>
                </a:solidFill>
                <a:latin typeface="Bookman Old Style"/>
                <a:ea typeface="Calibri"/>
                <a:cs typeface="Calibri"/>
              </a:rPr>
              <a:t>)</a:t>
            </a:r>
            <a:endParaRPr lang="en-US" sz="2200" dirty="0">
              <a:latin typeface="Bookman Old Style"/>
              <a:ea typeface="Bookman Old Style"/>
              <a:cs typeface="Times New Roman"/>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12</a:t>
            </a:fld>
            <a:endParaRPr lang="en-US" dirty="0">
              <a:solidFill>
                <a:srgbClr val="000000"/>
              </a:solidFill>
            </a:endParaRP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99397" y="1828800"/>
            <a:ext cx="353500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48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sz="3400" dirty="0">
                <a:solidFill>
                  <a:srgbClr val="000000"/>
                </a:solidFill>
                <a:latin typeface="Bookman Old Style"/>
                <a:ea typeface="Calibri"/>
                <a:cs typeface="Calibri"/>
              </a:rPr>
              <a:t>Danah </a:t>
            </a:r>
            <a:r>
              <a:rPr lang="en-US" sz="3400" dirty="0" smtClean="0">
                <a:solidFill>
                  <a:srgbClr val="000000"/>
                </a:solidFill>
                <a:latin typeface="Bookman Old Style"/>
                <a:ea typeface="Calibri"/>
                <a:cs typeface="Calibri"/>
              </a:rPr>
              <a:t>Boyd, </a:t>
            </a:r>
            <a:r>
              <a:rPr lang="en-US" sz="3400" i="1" dirty="0" smtClean="0">
                <a:solidFill>
                  <a:srgbClr val="000000"/>
                </a:solidFill>
                <a:latin typeface="Bookman Old Style"/>
                <a:ea typeface="Calibri"/>
                <a:cs typeface="Calibri"/>
              </a:rPr>
              <a:t>It’s </a:t>
            </a:r>
            <a:r>
              <a:rPr lang="en-US" sz="3400" i="1" dirty="0">
                <a:solidFill>
                  <a:srgbClr val="000000"/>
                </a:solidFill>
                <a:latin typeface="Bookman Old Style"/>
                <a:ea typeface="Calibri"/>
                <a:cs typeface="Calibri"/>
              </a:rPr>
              <a:t>Complicated</a:t>
            </a:r>
            <a:r>
              <a:rPr lang="en-US" sz="3400" i="1" dirty="0" smtClean="0">
                <a:solidFill>
                  <a:srgbClr val="000000"/>
                </a:solidFill>
                <a:latin typeface="Bookman Old Style"/>
                <a:ea typeface="Calibri"/>
                <a:cs typeface="Calibri"/>
              </a:rPr>
              <a:t>:</a:t>
            </a:r>
            <a:br>
              <a:rPr lang="en-US" sz="3400" i="1" dirty="0" smtClean="0">
                <a:solidFill>
                  <a:srgbClr val="000000"/>
                </a:solidFill>
                <a:latin typeface="Bookman Old Style"/>
                <a:ea typeface="Calibri"/>
                <a:cs typeface="Calibri"/>
              </a:rPr>
            </a:br>
            <a:r>
              <a:rPr lang="en-US" sz="3400" i="1" dirty="0" smtClean="0">
                <a:solidFill>
                  <a:srgbClr val="000000"/>
                </a:solidFill>
                <a:latin typeface="Bookman Old Style"/>
                <a:ea typeface="Calibri"/>
                <a:cs typeface="Calibri"/>
              </a:rPr>
              <a:t>The </a:t>
            </a:r>
            <a:r>
              <a:rPr lang="en-US" sz="3400" i="1" dirty="0">
                <a:solidFill>
                  <a:srgbClr val="000000"/>
                </a:solidFill>
                <a:latin typeface="Bookman Old Style"/>
                <a:ea typeface="Calibri"/>
                <a:cs typeface="Calibri"/>
              </a:rPr>
              <a:t>Social Lives of Networked Teens</a:t>
            </a:r>
            <a:r>
              <a:rPr lang="en-US" sz="3400" dirty="0">
                <a:solidFill>
                  <a:srgbClr val="000000"/>
                </a:solidFill>
                <a:latin typeface="Bookman Old Style"/>
                <a:ea typeface="Calibri"/>
                <a:cs typeface="Calibri"/>
              </a:rPr>
              <a:t> (2014</a:t>
            </a:r>
            <a:r>
              <a:rPr lang="en-US" sz="3400" dirty="0" smtClean="0">
                <a:solidFill>
                  <a:srgbClr val="000000"/>
                </a:solidFill>
                <a:latin typeface="Bookman Old Style"/>
                <a:ea typeface="Calibri"/>
                <a:cs typeface="Calibri"/>
              </a:rPr>
              <a:t>)</a:t>
            </a:r>
            <a:endParaRPr lang="en-US" sz="3400" dirty="0"/>
          </a:p>
        </p:txBody>
      </p:sp>
      <p:sp>
        <p:nvSpPr>
          <p:cNvPr id="3" name="Content Placeholder 2"/>
          <p:cNvSpPr>
            <a:spLocks noGrp="1"/>
          </p:cNvSpPr>
          <p:nvPr>
            <p:ph sz="half" idx="1"/>
          </p:nvPr>
        </p:nvSpPr>
        <p:spPr>
          <a:xfrm>
            <a:off x="457200" y="1600200"/>
            <a:ext cx="4495800" cy="4525963"/>
          </a:xfrm>
        </p:spPr>
        <p:txBody>
          <a:bodyPr/>
          <a:lstStyle/>
          <a:p>
            <a:pPr marL="0" marR="0" indent="0">
              <a:spcBef>
                <a:spcPts val="0"/>
              </a:spcBef>
              <a:spcAft>
                <a:spcPts val="0"/>
              </a:spcAft>
              <a:buNone/>
            </a:pPr>
            <a:r>
              <a:rPr lang="en-US" sz="2400" dirty="0">
                <a:solidFill>
                  <a:srgbClr val="000000"/>
                </a:solidFill>
                <a:latin typeface="Bookman Old Style"/>
                <a:ea typeface="Calibri"/>
                <a:cs typeface="Calibri"/>
              </a:rPr>
              <a:t>“Networked publics are publics that are restructured by networked technologies.  As such, they are simultaneously (1) the space constructed through networked technologies and (2) the </a:t>
            </a:r>
            <a:r>
              <a:rPr lang="en-US" sz="2400" i="1" dirty="0">
                <a:solidFill>
                  <a:srgbClr val="000000"/>
                </a:solidFill>
                <a:latin typeface="Bookman Old Style"/>
                <a:ea typeface="Calibri"/>
                <a:cs typeface="Calibri"/>
              </a:rPr>
              <a:t>imagined community</a:t>
            </a:r>
            <a:r>
              <a:rPr lang="en-US" sz="2400" dirty="0">
                <a:solidFill>
                  <a:srgbClr val="000000"/>
                </a:solidFill>
                <a:latin typeface="Bookman Old Style"/>
                <a:ea typeface="Calibri"/>
                <a:cs typeface="Calibri"/>
              </a:rPr>
              <a:t> that emerges as a result of the intersection of people, technology, and practice.”  (</a:t>
            </a:r>
            <a:r>
              <a:rPr lang="en-US" sz="2400" dirty="0" smtClean="0">
                <a:solidFill>
                  <a:srgbClr val="000000"/>
                </a:solidFill>
                <a:latin typeface="Bookman Old Style"/>
                <a:ea typeface="Calibri"/>
                <a:cs typeface="Calibri"/>
              </a:rPr>
              <a:t>8; italics added)</a:t>
            </a:r>
            <a:endParaRPr lang="en-US" sz="2400" dirty="0">
              <a:latin typeface="Bookman Old Style"/>
              <a:ea typeface="Bookman Old Style"/>
              <a:cs typeface="Times New Roman"/>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13</a:t>
            </a:fld>
            <a:endParaRPr lang="en-US" dirty="0">
              <a:solidFill>
                <a:srgbClr val="000000"/>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3352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4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sz="3400" dirty="0">
                <a:solidFill>
                  <a:srgbClr val="000000"/>
                </a:solidFill>
                <a:latin typeface="Bookman Old Style"/>
                <a:ea typeface="Calibri"/>
                <a:cs typeface="Calibri"/>
              </a:rPr>
              <a:t>Danah </a:t>
            </a:r>
            <a:r>
              <a:rPr lang="en-US" sz="3400" dirty="0" smtClean="0">
                <a:solidFill>
                  <a:srgbClr val="000000"/>
                </a:solidFill>
                <a:latin typeface="Bookman Old Style"/>
                <a:ea typeface="Calibri"/>
                <a:cs typeface="Calibri"/>
              </a:rPr>
              <a:t>Boyd, </a:t>
            </a:r>
            <a:r>
              <a:rPr lang="en-US" sz="3400" i="1" dirty="0" smtClean="0">
                <a:solidFill>
                  <a:srgbClr val="000000"/>
                </a:solidFill>
                <a:latin typeface="Bookman Old Style"/>
                <a:ea typeface="Calibri"/>
                <a:cs typeface="Calibri"/>
              </a:rPr>
              <a:t>It’s </a:t>
            </a:r>
            <a:r>
              <a:rPr lang="en-US" sz="3400" i="1" dirty="0">
                <a:solidFill>
                  <a:srgbClr val="000000"/>
                </a:solidFill>
                <a:latin typeface="Bookman Old Style"/>
                <a:ea typeface="Calibri"/>
                <a:cs typeface="Calibri"/>
              </a:rPr>
              <a:t>Complicated</a:t>
            </a:r>
            <a:r>
              <a:rPr lang="en-US" sz="3400" i="1" dirty="0" smtClean="0">
                <a:solidFill>
                  <a:srgbClr val="000000"/>
                </a:solidFill>
                <a:latin typeface="Bookman Old Style"/>
                <a:ea typeface="Calibri"/>
                <a:cs typeface="Calibri"/>
              </a:rPr>
              <a:t>:</a:t>
            </a:r>
            <a:br>
              <a:rPr lang="en-US" sz="3400" i="1" dirty="0" smtClean="0">
                <a:solidFill>
                  <a:srgbClr val="000000"/>
                </a:solidFill>
                <a:latin typeface="Bookman Old Style"/>
                <a:ea typeface="Calibri"/>
                <a:cs typeface="Calibri"/>
              </a:rPr>
            </a:br>
            <a:r>
              <a:rPr lang="en-US" sz="3400" i="1" dirty="0" smtClean="0">
                <a:solidFill>
                  <a:srgbClr val="000000"/>
                </a:solidFill>
                <a:latin typeface="Bookman Old Style"/>
                <a:ea typeface="Calibri"/>
                <a:cs typeface="Calibri"/>
              </a:rPr>
              <a:t>The </a:t>
            </a:r>
            <a:r>
              <a:rPr lang="en-US" sz="3400" i="1" dirty="0">
                <a:solidFill>
                  <a:srgbClr val="000000"/>
                </a:solidFill>
                <a:latin typeface="Bookman Old Style"/>
                <a:ea typeface="Calibri"/>
                <a:cs typeface="Calibri"/>
              </a:rPr>
              <a:t>Social Lives of Networked Teens</a:t>
            </a:r>
            <a:r>
              <a:rPr lang="en-US" sz="3400" dirty="0">
                <a:solidFill>
                  <a:srgbClr val="000000"/>
                </a:solidFill>
                <a:latin typeface="Bookman Old Style"/>
                <a:ea typeface="Calibri"/>
                <a:cs typeface="Calibri"/>
              </a:rPr>
              <a:t> (2014</a:t>
            </a:r>
            <a:r>
              <a:rPr lang="en-US" sz="3400" dirty="0" smtClean="0">
                <a:solidFill>
                  <a:srgbClr val="000000"/>
                </a:solidFill>
                <a:latin typeface="Bookman Old Style"/>
                <a:ea typeface="Calibri"/>
                <a:cs typeface="Calibri"/>
              </a:rPr>
              <a:t>) (cont.)</a:t>
            </a:r>
            <a:endParaRPr lang="en-US" sz="3400" dirty="0"/>
          </a:p>
        </p:txBody>
      </p:sp>
      <p:sp>
        <p:nvSpPr>
          <p:cNvPr id="3" name="Content Placeholder 2"/>
          <p:cNvSpPr>
            <a:spLocks noGrp="1"/>
          </p:cNvSpPr>
          <p:nvPr>
            <p:ph idx="1"/>
          </p:nvPr>
        </p:nvSpPr>
        <p:spPr>
          <a:xfrm>
            <a:off x="457200" y="1905000"/>
            <a:ext cx="8229600" cy="4221163"/>
          </a:xfrm>
        </p:spPr>
        <p:txBody>
          <a:bodyPr/>
          <a:lstStyle/>
          <a:p>
            <a:pPr marL="0" marR="0" indent="0">
              <a:spcBef>
                <a:spcPts val="0"/>
              </a:spcBef>
              <a:spcAft>
                <a:spcPts val="0"/>
              </a:spcAft>
              <a:buNone/>
            </a:pPr>
            <a:r>
              <a:rPr lang="en-US" sz="2300" dirty="0" smtClean="0">
                <a:solidFill>
                  <a:srgbClr val="000000"/>
                </a:solidFill>
                <a:latin typeface="Bookman Old Style"/>
                <a:ea typeface="Calibri"/>
                <a:cs typeface="Calibri"/>
              </a:rPr>
              <a:t>“</a:t>
            </a:r>
            <a:r>
              <a:rPr lang="en-US" sz="2300" dirty="0">
                <a:solidFill>
                  <a:srgbClr val="000000"/>
                </a:solidFill>
                <a:latin typeface="Bookman Old Style"/>
                <a:ea typeface="Calibri"/>
                <a:cs typeface="Calibri"/>
              </a:rPr>
              <a:t>Wikipedia can be a phenomenal educational tool, but few educators I met knew how to use it constructively.  Unlike other sources of information, including encyclopedias and books by credible authors, the entire history of how users construct a Wikipedia entry is visible.  By looking at the </a:t>
            </a:r>
            <a:r>
              <a:rPr lang="en-US" sz="2300" dirty="0" smtClean="0">
                <a:solidFill>
                  <a:srgbClr val="000000"/>
                </a:solidFill>
                <a:latin typeface="Bookman Old Style"/>
                <a:ea typeface="Calibri"/>
                <a:cs typeface="Calibri"/>
              </a:rPr>
              <a:t>‘history’ </a:t>
            </a:r>
            <a:r>
              <a:rPr lang="en-US" sz="2300" dirty="0">
                <a:solidFill>
                  <a:srgbClr val="000000"/>
                </a:solidFill>
                <a:latin typeface="Bookman Old Style"/>
                <a:ea typeface="Calibri"/>
                <a:cs typeface="Calibri"/>
              </a:rPr>
              <a:t>of a page, a viewer can see when someone made edits, who did the editing, and what that user edited.  By looking at the discussion, it’s possible to read the debates that surround the edits.  Wikipedia isn’t simply a product of knowledge; it’s also a record of the process by which people share and demonstrate knowledge.”  (188-9)</a:t>
            </a:r>
            <a:endParaRPr lang="en-US" sz="2300" dirty="0">
              <a:latin typeface="Bookman Old Style"/>
              <a:ea typeface="Bookman Old Style"/>
              <a:cs typeface="Times New Roman"/>
            </a:endParaRP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83533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Key Aspects of </a:t>
            </a:r>
            <a:r>
              <a:rPr lang="en-US" dirty="0" smtClean="0">
                <a:latin typeface="Bookman Old Style" panose="02050604050505020204" pitchFamily="18" charset="0"/>
              </a:rPr>
              <a:t>Aristotle’s Method </a:t>
            </a:r>
            <a:r>
              <a:rPr lang="en-US" dirty="0">
                <a:latin typeface="Bookman Old Style" panose="02050604050505020204" pitchFamily="18" charset="0"/>
              </a:rPr>
              <a:t>of Argumentation</a:t>
            </a:r>
          </a:p>
        </p:txBody>
      </p:sp>
      <p:sp>
        <p:nvSpPr>
          <p:cNvPr id="3" name="Content Placeholder 2"/>
          <p:cNvSpPr>
            <a:spLocks noGrp="1"/>
          </p:cNvSpPr>
          <p:nvPr>
            <p:ph sz="half" idx="1"/>
          </p:nvPr>
        </p:nvSpPr>
        <p:spPr>
          <a:xfrm>
            <a:off x="457200" y="1828800"/>
            <a:ext cx="4953000" cy="4297363"/>
          </a:xfrm>
        </p:spPr>
        <p:txBody>
          <a:bodyPr/>
          <a:lstStyle/>
          <a:p>
            <a:pPr marL="514350" indent="-514350">
              <a:buFont typeface="+mj-lt"/>
              <a:buAutoNum type="arabicPeriod"/>
            </a:pPr>
            <a:r>
              <a:rPr lang="en-US" sz="2500" dirty="0" smtClean="0">
                <a:latin typeface="Bookman Old Style" panose="02050604050505020204" pitchFamily="18" charset="0"/>
              </a:rPr>
              <a:t>Ethos (credibility)</a:t>
            </a:r>
          </a:p>
          <a:p>
            <a:pPr marL="514350" indent="-514350">
              <a:buFont typeface="+mj-lt"/>
              <a:buAutoNum type="arabicPeriod"/>
            </a:pPr>
            <a:r>
              <a:rPr lang="en-US" sz="2500" dirty="0" smtClean="0">
                <a:latin typeface="Bookman Old Style" panose="02050604050505020204" pitchFamily="18" charset="0"/>
              </a:rPr>
              <a:t>Kairos (the appropriateness of the situation)</a:t>
            </a:r>
          </a:p>
          <a:p>
            <a:pPr marL="514350" indent="-514350">
              <a:buFont typeface="+mj-lt"/>
              <a:buAutoNum type="arabicPeriod"/>
            </a:pPr>
            <a:r>
              <a:rPr lang="en-US" sz="2500" dirty="0" smtClean="0">
                <a:latin typeface="Bookman Old Style" panose="02050604050505020204" pitchFamily="18" charset="0"/>
              </a:rPr>
              <a:t>Logos (the use of logic and the avoidance of fallacies)</a:t>
            </a:r>
          </a:p>
          <a:p>
            <a:pPr marL="514350" indent="-514350">
              <a:buFont typeface="+mj-lt"/>
              <a:buAutoNum type="arabicPeriod"/>
            </a:pPr>
            <a:r>
              <a:rPr lang="en-US" sz="2500" dirty="0" smtClean="0">
                <a:latin typeface="Bookman Old Style" panose="02050604050505020204" pitchFamily="18" charset="0"/>
              </a:rPr>
              <a:t>Pathos (emotions)</a:t>
            </a:r>
            <a:endParaRPr lang="en-US" sz="2500" dirty="0">
              <a:latin typeface="Bookman Old Style" panose="02050604050505020204" pitchFamily="18" charset="0"/>
            </a:endParaRPr>
          </a:p>
          <a:p>
            <a:pPr marL="514350" indent="-514350">
              <a:buFont typeface="+mj-lt"/>
              <a:buAutoNum type="arabicPeriod"/>
            </a:pPr>
            <a:r>
              <a:rPr lang="en-US" sz="2500" dirty="0" smtClean="0">
                <a:latin typeface="Bookman Old Style" panose="02050604050505020204" pitchFamily="18" charset="0"/>
              </a:rPr>
              <a:t>Result is to convince another person to adopt one’s perspective</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15</a:t>
            </a:fld>
            <a:endParaRPr lang="en-US" dirty="0"/>
          </a:p>
        </p:txBody>
      </p:sp>
      <p:pic>
        <p:nvPicPr>
          <p:cNvPr id="2050"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14332" t="7194" r="13239"/>
          <a:stretch/>
        </p:blipFill>
        <p:spPr bwMode="auto">
          <a:xfrm>
            <a:off x="5791200" y="1828800"/>
            <a:ext cx="2590800" cy="429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15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Quiz on Aristotle’s Method Applied to Pro-Life Issues</a:t>
            </a:r>
            <a:endParaRPr lang="en-US" dirty="0">
              <a:latin typeface="Bookman Old Style" panose="02050604050505020204" pitchFamily="18" charset="0"/>
            </a:endParaRPr>
          </a:p>
        </p:txBody>
      </p:sp>
      <p:sp>
        <p:nvSpPr>
          <p:cNvPr id="3" name="Content Placeholder 2"/>
          <p:cNvSpPr>
            <a:spLocks noGrp="1"/>
          </p:cNvSpPr>
          <p:nvPr>
            <p:ph sz="half" idx="1"/>
          </p:nvPr>
        </p:nvSpPr>
        <p:spPr>
          <a:xfrm>
            <a:off x="457200" y="1828800"/>
            <a:ext cx="4953000" cy="4297363"/>
          </a:xfrm>
        </p:spPr>
        <p:txBody>
          <a:bodyPr/>
          <a:lstStyle/>
          <a:p>
            <a:pPr marL="514350" indent="-514350">
              <a:buFont typeface="+mj-lt"/>
              <a:buAutoNum type="arabicPeriod"/>
            </a:pPr>
            <a:r>
              <a:rPr lang="en-US" sz="2000" dirty="0" smtClean="0">
                <a:latin typeface="Bookman Old Style" panose="02050604050505020204" pitchFamily="18" charset="0"/>
              </a:rPr>
              <a:t>55-year-old white male speaking before African Americans about the high abortion rate in that demographic</a:t>
            </a:r>
          </a:p>
          <a:p>
            <a:pPr marL="514350" indent="-514350">
              <a:buFont typeface="+mj-lt"/>
              <a:buAutoNum type="arabicPeriod"/>
            </a:pPr>
            <a:r>
              <a:rPr lang="en-US" sz="2000" dirty="0" smtClean="0">
                <a:latin typeface="Bookman Old Style" panose="02050604050505020204" pitchFamily="18" charset="0"/>
              </a:rPr>
              <a:t>22-year-old stay-at-home mother blogging about biomedical issues</a:t>
            </a:r>
          </a:p>
          <a:p>
            <a:pPr marL="514350" indent="-514350">
              <a:buFont typeface="+mj-lt"/>
              <a:buAutoNum type="arabicPeriod"/>
            </a:pPr>
            <a:r>
              <a:rPr lang="en-US" sz="2000" dirty="0" smtClean="0">
                <a:latin typeface="Bookman Old Style" panose="02050604050505020204" pitchFamily="18" charset="0"/>
              </a:rPr>
              <a:t>Male activist showing bloody pictures of aborted babies before a group of agnostic millennials</a:t>
            </a:r>
          </a:p>
          <a:p>
            <a:pPr marL="514350" indent="-514350">
              <a:buFont typeface="+mj-lt"/>
              <a:buAutoNum type="arabicPeriod"/>
            </a:pPr>
            <a:r>
              <a:rPr lang="en-US" sz="2000" dirty="0" smtClean="0">
                <a:latin typeface="Bookman Old Style" panose="02050604050505020204" pitchFamily="18" charset="0"/>
              </a:rPr>
              <a:t>Byzantine Catholic senior citizen woman wearing a crucifix speaking before a congregation of Orthodox Jews about Nazi atrocities and euthanasia</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16</a:t>
            </a:fld>
            <a:endParaRPr lang="en-US" dirty="0"/>
          </a:p>
        </p:txBody>
      </p:sp>
      <p:pic>
        <p:nvPicPr>
          <p:cNvPr id="2050"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14332" t="7194" r="13239"/>
          <a:stretch/>
        </p:blipFill>
        <p:spPr bwMode="auto">
          <a:xfrm>
            <a:off x="5791200" y="1828800"/>
            <a:ext cx="2590800" cy="429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884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Key Aspects of </a:t>
            </a:r>
            <a:r>
              <a:rPr lang="en-US" dirty="0" smtClean="0">
                <a:latin typeface="Bookman Old Style" panose="02050604050505020204" pitchFamily="18" charset="0"/>
              </a:rPr>
              <a:t>Carl Rogers’ Method </a:t>
            </a:r>
            <a:r>
              <a:rPr lang="en-US" dirty="0">
                <a:latin typeface="Bookman Old Style" panose="02050604050505020204" pitchFamily="18" charset="0"/>
              </a:rPr>
              <a:t>of Argumentation</a:t>
            </a:r>
          </a:p>
        </p:txBody>
      </p:sp>
      <p:sp>
        <p:nvSpPr>
          <p:cNvPr id="3" name="Content Placeholder 2"/>
          <p:cNvSpPr>
            <a:spLocks noGrp="1"/>
          </p:cNvSpPr>
          <p:nvPr>
            <p:ph sz="half" idx="1"/>
          </p:nvPr>
        </p:nvSpPr>
        <p:spPr>
          <a:xfrm>
            <a:off x="457199" y="1905000"/>
            <a:ext cx="5638801" cy="4221163"/>
          </a:xfrm>
        </p:spPr>
        <p:txBody>
          <a:bodyPr/>
          <a:lstStyle/>
          <a:p>
            <a:pPr marL="514350" indent="-514350">
              <a:buFont typeface="+mj-lt"/>
              <a:buAutoNum type="arabicPeriod"/>
            </a:pPr>
            <a:r>
              <a:rPr lang="en-US" sz="2400" dirty="0" smtClean="0">
                <a:latin typeface="Bookman Old Style" panose="02050604050505020204" pitchFamily="18" charset="0"/>
              </a:rPr>
              <a:t>Aims </a:t>
            </a:r>
            <a:r>
              <a:rPr lang="en-US" sz="2400" dirty="0">
                <a:latin typeface="Bookman Old Style" panose="02050604050505020204" pitchFamily="18" charset="0"/>
              </a:rPr>
              <a:t>for common ground on a controversial issue</a:t>
            </a:r>
          </a:p>
          <a:p>
            <a:pPr marL="514350" indent="-514350">
              <a:buFont typeface="+mj-lt"/>
              <a:buAutoNum type="arabicPeriod"/>
            </a:pPr>
            <a:r>
              <a:rPr lang="en-US" sz="2400" dirty="0" smtClean="0">
                <a:latin typeface="Bookman Old Style" panose="02050604050505020204" pitchFamily="18" charset="0"/>
              </a:rPr>
              <a:t>Based on “empathic listening”</a:t>
            </a:r>
          </a:p>
          <a:p>
            <a:pPr marL="514350" indent="-514350">
              <a:buFont typeface="+mj-lt"/>
              <a:buAutoNum type="arabicPeriod"/>
            </a:pPr>
            <a:r>
              <a:rPr lang="en-US" sz="2400" dirty="0" smtClean="0">
                <a:latin typeface="Bookman Old Style" panose="02050604050505020204" pitchFamily="18" charset="0"/>
              </a:rPr>
              <a:t>One can </a:t>
            </a:r>
            <a:r>
              <a:rPr lang="en-US" sz="2400" dirty="0">
                <a:latin typeface="Bookman Old Style" panose="02050604050505020204" pitchFamily="18" charset="0"/>
              </a:rPr>
              <a:t>respect and, optimally, understand, if not agree with, an opponent’s </a:t>
            </a:r>
            <a:r>
              <a:rPr lang="en-US" sz="2400" dirty="0" smtClean="0">
                <a:latin typeface="Bookman Old Style" panose="02050604050505020204" pitchFamily="18" charset="0"/>
              </a:rPr>
              <a:t>position</a:t>
            </a:r>
            <a:endParaRPr lang="en-US" sz="2400" dirty="0">
              <a:latin typeface="Bookman Old Style" panose="02050604050505020204" pitchFamily="18" charset="0"/>
            </a:endParaRPr>
          </a:p>
          <a:p>
            <a:pPr marL="514350" indent="-514350">
              <a:buFont typeface="+mj-lt"/>
              <a:buAutoNum type="arabicPeriod"/>
            </a:pPr>
            <a:r>
              <a:rPr lang="en-US" sz="2400" dirty="0" smtClean="0">
                <a:latin typeface="Bookman Old Style" panose="02050604050505020204" pitchFamily="18" charset="0"/>
              </a:rPr>
              <a:t>“Collaborative negotiation”</a:t>
            </a:r>
          </a:p>
          <a:p>
            <a:pPr marL="514350" indent="-514350">
              <a:buFont typeface="+mj-lt"/>
              <a:buAutoNum type="arabicPeriod"/>
            </a:pPr>
            <a:r>
              <a:rPr lang="en-US" sz="2400" dirty="0" smtClean="0">
                <a:latin typeface="Bookman Old Style" panose="02050604050505020204" pitchFamily="18" charset="0"/>
              </a:rPr>
              <a:t>Result </a:t>
            </a:r>
            <a:r>
              <a:rPr lang="en-US" sz="2400" dirty="0">
                <a:latin typeface="Bookman Old Style" panose="02050604050505020204" pitchFamily="18" charset="0"/>
              </a:rPr>
              <a:t>is </a:t>
            </a:r>
            <a:r>
              <a:rPr lang="en-US" sz="2400" dirty="0" smtClean="0">
                <a:latin typeface="Bookman Old Style" panose="02050604050505020204" pitchFamily="18" charset="0"/>
              </a:rPr>
              <a:t>not necessarily to convince, but to reach </a:t>
            </a:r>
            <a:r>
              <a:rPr lang="en-US" sz="2400" dirty="0">
                <a:latin typeface="Bookman Old Style" panose="02050604050505020204" pitchFamily="18" charset="0"/>
              </a:rPr>
              <a:t>consensus, albeit a tentative </a:t>
            </a:r>
            <a:r>
              <a:rPr lang="en-US" sz="2400" dirty="0" smtClean="0">
                <a:latin typeface="Bookman Old Style" panose="02050604050505020204" pitchFamily="18" charset="0"/>
              </a:rPr>
              <a:t>one (Ramage et al. 141-3)</a:t>
            </a:r>
            <a:endParaRPr lang="en-US" sz="24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17</a:t>
            </a:fld>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81200"/>
            <a:ext cx="2362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264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Quiz on </a:t>
            </a:r>
            <a:r>
              <a:rPr lang="en-US" dirty="0" smtClean="0">
                <a:latin typeface="Bookman Old Style" panose="02050604050505020204" pitchFamily="18" charset="0"/>
              </a:rPr>
              <a:t>Rogers’ Method </a:t>
            </a:r>
            <a:r>
              <a:rPr lang="en-US" dirty="0">
                <a:latin typeface="Bookman Old Style" panose="02050604050505020204" pitchFamily="18" charset="0"/>
              </a:rPr>
              <a:t>Applied to Pro-Life </a:t>
            </a:r>
            <a:r>
              <a:rPr lang="en-US" dirty="0" smtClean="0">
                <a:latin typeface="Bookman Old Style" panose="02050604050505020204" pitchFamily="18" charset="0"/>
              </a:rPr>
              <a:t>Issues</a:t>
            </a:r>
            <a:endParaRPr lang="en-US" dirty="0">
              <a:latin typeface="Bookman Old Style" panose="02050604050505020204" pitchFamily="18" charset="0"/>
            </a:endParaRPr>
          </a:p>
        </p:txBody>
      </p:sp>
      <p:sp>
        <p:nvSpPr>
          <p:cNvPr id="3" name="Content Placeholder 2"/>
          <p:cNvSpPr>
            <a:spLocks noGrp="1"/>
          </p:cNvSpPr>
          <p:nvPr>
            <p:ph sz="half" idx="1"/>
          </p:nvPr>
        </p:nvSpPr>
        <p:spPr>
          <a:xfrm>
            <a:off x="457200" y="1828800"/>
            <a:ext cx="5410200" cy="4297363"/>
          </a:xfrm>
        </p:spPr>
        <p:txBody>
          <a:bodyPr/>
          <a:lstStyle/>
          <a:p>
            <a:pPr marL="514350" lvl="0" indent="-514350">
              <a:buFont typeface="+mj-lt"/>
              <a:buAutoNum type="arabicPeriod"/>
            </a:pPr>
            <a:r>
              <a:rPr lang="en-US" sz="2000" dirty="0">
                <a:solidFill>
                  <a:srgbClr val="000000"/>
                </a:solidFill>
                <a:latin typeface="Bookman Old Style" panose="02050604050505020204" pitchFamily="18" charset="0"/>
              </a:rPr>
              <a:t>55-year-old </a:t>
            </a:r>
            <a:r>
              <a:rPr lang="en-US" sz="2000" dirty="0" smtClean="0">
                <a:solidFill>
                  <a:srgbClr val="000000"/>
                </a:solidFill>
                <a:latin typeface="Bookman Old Style" panose="02050604050505020204" pitchFamily="18" charset="0"/>
              </a:rPr>
              <a:t>white </a:t>
            </a:r>
            <a:r>
              <a:rPr lang="en-US" sz="2000" dirty="0">
                <a:solidFill>
                  <a:srgbClr val="000000"/>
                </a:solidFill>
                <a:latin typeface="Bookman Old Style" panose="02050604050505020204" pitchFamily="18" charset="0"/>
              </a:rPr>
              <a:t>male speaking before African Americans about the high abortion rate in that demographic</a:t>
            </a:r>
          </a:p>
          <a:p>
            <a:pPr marL="514350" lvl="0" indent="-514350">
              <a:buFont typeface="+mj-lt"/>
              <a:buAutoNum type="arabicPeriod"/>
            </a:pPr>
            <a:r>
              <a:rPr lang="en-US" sz="2000" dirty="0">
                <a:solidFill>
                  <a:srgbClr val="000000"/>
                </a:solidFill>
                <a:latin typeface="Bookman Old Style" panose="02050604050505020204" pitchFamily="18" charset="0"/>
              </a:rPr>
              <a:t>22-year-old stay-at-home mother blogging about biomedical issues</a:t>
            </a:r>
          </a:p>
          <a:p>
            <a:pPr marL="514350" lvl="0" indent="-514350">
              <a:buFont typeface="+mj-lt"/>
              <a:buAutoNum type="arabicPeriod"/>
            </a:pPr>
            <a:r>
              <a:rPr lang="en-US" sz="2000" dirty="0" smtClean="0">
                <a:solidFill>
                  <a:srgbClr val="000000"/>
                </a:solidFill>
                <a:latin typeface="Bookman Old Style" panose="02050604050505020204" pitchFamily="18" charset="0"/>
              </a:rPr>
              <a:t>Male </a:t>
            </a:r>
            <a:r>
              <a:rPr lang="en-US" sz="2000" dirty="0">
                <a:solidFill>
                  <a:srgbClr val="000000"/>
                </a:solidFill>
                <a:latin typeface="Bookman Old Style" panose="02050604050505020204" pitchFamily="18" charset="0"/>
              </a:rPr>
              <a:t>activist showing bloody pictures of aborted babies before a group of agnostic millennials</a:t>
            </a:r>
          </a:p>
          <a:p>
            <a:pPr marL="514350" lvl="0" indent="-514350">
              <a:buFont typeface="+mj-lt"/>
              <a:buAutoNum type="arabicPeriod"/>
            </a:pPr>
            <a:r>
              <a:rPr lang="en-US" sz="2000" dirty="0">
                <a:solidFill>
                  <a:srgbClr val="000000"/>
                </a:solidFill>
                <a:latin typeface="Bookman Old Style" panose="02050604050505020204" pitchFamily="18" charset="0"/>
              </a:rPr>
              <a:t>Byzantine Catholic senior citizen woman wearing a </a:t>
            </a:r>
            <a:r>
              <a:rPr lang="en-US" sz="2000" dirty="0" smtClean="0">
                <a:solidFill>
                  <a:srgbClr val="000000"/>
                </a:solidFill>
                <a:latin typeface="Bookman Old Style" panose="02050604050505020204" pitchFamily="18" charset="0"/>
              </a:rPr>
              <a:t>crucifix as she speaks speaking before </a:t>
            </a:r>
            <a:r>
              <a:rPr lang="en-US" sz="2000" dirty="0">
                <a:solidFill>
                  <a:srgbClr val="000000"/>
                </a:solidFill>
                <a:latin typeface="Bookman Old Style" panose="02050604050505020204" pitchFamily="18" charset="0"/>
              </a:rPr>
              <a:t>a congregation of Orthodox Jews about Nazi atrocities and </a:t>
            </a:r>
            <a:r>
              <a:rPr lang="en-US" sz="2000" dirty="0" smtClean="0">
                <a:solidFill>
                  <a:srgbClr val="000000"/>
                </a:solidFill>
                <a:latin typeface="Bookman Old Style" panose="02050604050505020204" pitchFamily="18" charset="0"/>
              </a:rPr>
              <a:t>euthanasia</a:t>
            </a:r>
            <a:endParaRPr lang="en-US" sz="2000" dirty="0">
              <a:solidFill>
                <a:srgbClr val="000000"/>
              </a:solidFill>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18</a:t>
            </a:fld>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81200"/>
            <a:ext cx="2362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787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Bookman Old Style" panose="02050604050505020204" pitchFamily="18" charset="0"/>
              </a:rPr>
              <a:t>Ramage, Dean</a:t>
            </a:r>
            <a:r>
              <a:rPr lang="en-US" sz="2800" dirty="0">
                <a:latin typeface="Bookman Old Style" panose="02050604050505020204" pitchFamily="18" charset="0"/>
              </a:rPr>
              <a:t>, </a:t>
            </a:r>
            <a:r>
              <a:rPr lang="en-US" sz="2800" dirty="0" smtClean="0">
                <a:latin typeface="Bookman Old Style" panose="02050604050505020204" pitchFamily="18" charset="0"/>
              </a:rPr>
              <a:t>and Johnson,</a:t>
            </a:r>
            <a:br>
              <a:rPr lang="en-US" sz="2800" dirty="0" smtClean="0">
                <a:latin typeface="Bookman Old Style" panose="02050604050505020204" pitchFamily="18" charset="0"/>
              </a:rPr>
            </a:br>
            <a:r>
              <a:rPr lang="en-US" sz="2800" i="1" dirty="0" smtClean="0">
                <a:latin typeface="Bookman Old Style" panose="02050604050505020204" pitchFamily="18" charset="0"/>
              </a:rPr>
              <a:t>Writing </a:t>
            </a:r>
            <a:r>
              <a:rPr lang="en-US" sz="2800" i="1" dirty="0">
                <a:latin typeface="Bookman Old Style" panose="02050604050505020204" pitchFamily="18" charset="0"/>
              </a:rPr>
              <a:t>Arguments: A Rhetoric </a:t>
            </a:r>
            <a:r>
              <a:rPr lang="en-US" sz="2800" i="1" dirty="0" smtClean="0">
                <a:latin typeface="Bookman Old Style" panose="02050604050505020204" pitchFamily="18" charset="0"/>
              </a:rPr>
              <a:t>with Readings</a:t>
            </a:r>
            <a:r>
              <a:rPr lang="en-US" sz="2800" dirty="0" smtClean="0">
                <a:latin typeface="Bookman Old Style" panose="02050604050505020204" pitchFamily="18" charset="0"/>
              </a:rPr>
              <a:t> (9</a:t>
            </a:r>
            <a:r>
              <a:rPr lang="en-US" sz="2800" baseline="30000" dirty="0" smtClean="0">
                <a:latin typeface="Bookman Old Style" panose="02050604050505020204" pitchFamily="18" charset="0"/>
              </a:rPr>
              <a:t>th</a:t>
            </a:r>
            <a:r>
              <a:rPr lang="en-US" sz="2800" dirty="0" smtClean="0">
                <a:latin typeface="Bookman Old Style" panose="02050604050505020204" pitchFamily="18" charset="0"/>
              </a:rPr>
              <a:t> ed</a:t>
            </a:r>
            <a:r>
              <a:rPr lang="en-US" sz="2800" dirty="0">
                <a:latin typeface="Bookman Old Style" panose="02050604050505020204" pitchFamily="18" charset="0"/>
              </a:rPr>
              <a:t>., 2012</a:t>
            </a:r>
            <a:r>
              <a:rPr lang="en-US" sz="2800" dirty="0" smtClean="0">
                <a:latin typeface="Bookman Old Style" panose="02050604050505020204" pitchFamily="18" charset="0"/>
              </a:rPr>
              <a:t>)</a:t>
            </a:r>
            <a:endParaRPr lang="en-US" sz="2800" dirty="0">
              <a:latin typeface="Bookman Old Style" panose="02050604050505020204" pitchFamily="18" charset="0"/>
            </a:endParaRPr>
          </a:p>
        </p:txBody>
      </p:sp>
      <p:sp>
        <p:nvSpPr>
          <p:cNvPr id="3" name="Content Placeholder 2"/>
          <p:cNvSpPr>
            <a:spLocks noGrp="1"/>
          </p:cNvSpPr>
          <p:nvPr>
            <p:ph sz="half" idx="1"/>
          </p:nvPr>
        </p:nvSpPr>
        <p:spPr>
          <a:xfrm>
            <a:off x="457200" y="1600200"/>
            <a:ext cx="5181600" cy="4525963"/>
          </a:xfrm>
        </p:spPr>
        <p:txBody>
          <a:bodyPr/>
          <a:lstStyle/>
          <a:p>
            <a:pPr marL="0" indent="0">
              <a:buNone/>
            </a:pPr>
            <a:r>
              <a:rPr lang="en-US" sz="1900" dirty="0" smtClean="0">
                <a:latin typeface="Bookman Old Style" panose="02050604050505020204" pitchFamily="18" charset="0"/>
              </a:rPr>
              <a:t>“On </a:t>
            </a:r>
            <a:r>
              <a:rPr lang="en-US" sz="1900" dirty="0">
                <a:latin typeface="Bookman Old Style" panose="02050604050505020204" pitchFamily="18" charset="0"/>
              </a:rPr>
              <a:t>issues such as abortion, gun control, gay rights, or the role of religion in the public sphere, the distance between a writer and a resistant audience can be so great that dialogue seems impossible.  In these cases the writer’s goal may be simply to open dialogue by seeking common ground—that is, by finding places where the writer and audience agree.  For example, </a:t>
            </a:r>
            <a:r>
              <a:rPr lang="en-US" sz="1900" i="1" dirty="0">
                <a:latin typeface="Bookman Old Style" panose="02050604050505020204" pitchFamily="18" charset="0"/>
              </a:rPr>
              <a:t>pro-choice</a:t>
            </a:r>
            <a:r>
              <a:rPr lang="en-US" sz="1900" dirty="0">
                <a:latin typeface="Bookman Old Style" panose="02050604050505020204" pitchFamily="18" charset="0"/>
              </a:rPr>
              <a:t> and pro-life advocates may never agree on </a:t>
            </a:r>
            <a:r>
              <a:rPr lang="en-US" sz="1900" i="1" dirty="0">
                <a:latin typeface="Bookman Old Style" panose="02050604050505020204" pitchFamily="18" charset="0"/>
              </a:rPr>
              <a:t>a woman’s right to an abortion</a:t>
            </a:r>
            <a:r>
              <a:rPr lang="en-US" sz="1900" dirty="0">
                <a:latin typeface="Bookman Old Style" panose="02050604050505020204" pitchFamily="18" charset="0"/>
              </a:rPr>
              <a:t>, but they may share common ground in </a:t>
            </a:r>
            <a:r>
              <a:rPr lang="en-US" sz="1900" i="1" dirty="0">
                <a:latin typeface="Bookman Old Style" panose="02050604050505020204" pitchFamily="18" charset="0"/>
              </a:rPr>
              <a:t>wanting to reduce teenage pregnancy</a:t>
            </a:r>
            <a:r>
              <a:rPr lang="en-US" sz="1900" dirty="0">
                <a:latin typeface="Bookman Old Style" panose="02050604050505020204" pitchFamily="18" charset="0"/>
              </a:rPr>
              <a:t>.  There is room, in other words, for conversation, if not for </a:t>
            </a:r>
            <a:r>
              <a:rPr lang="en-US" sz="1900" dirty="0" smtClean="0">
                <a:latin typeface="Bookman Old Style" panose="02050604050505020204" pitchFamily="18" charset="0"/>
              </a:rPr>
              <a:t>agreement.”  (135; italics added)</a:t>
            </a:r>
            <a:endParaRPr lang="en-US" sz="19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19</a:t>
            </a:fld>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2819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43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Agenda</a:t>
            </a:r>
            <a:endParaRPr lang="en-US" dirty="0">
              <a:latin typeface="Bookman Old Style" panose="02050604050505020204" pitchFamily="18" charset="0"/>
            </a:endParaRPr>
          </a:p>
        </p:txBody>
      </p:sp>
      <p:sp>
        <p:nvSpPr>
          <p:cNvPr id="3" name="Content Placeholder 2"/>
          <p:cNvSpPr>
            <a:spLocks noGrp="1"/>
          </p:cNvSpPr>
          <p:nvPr>
            <p:ph sz="half" idx="1"/>
          </p:nvPr>
        </p:nvSpPr>
        <p:spPr>
          <a:xfrm>
            <a:off x="457200" y="1524000"/>
            <a:ext cx="4953000" cy="4602163"/>
          </a:xfrm>
        </p:spPr>
        <p:txBody>
          <a:bodyPr/>
          <a:lstStyle/>
          <a:p>
            <a:pPr marL="457200" indent="-457200">
              <a:buFont typeface="+mj-lt"/>
              <a:buAutoNum type="arabicPeriod"/>
            </a:pPr>
            <a:r>
              <a:rPr lang="en-US" sz="2200" dirty="0" smtClean="0">
                <a:latin typeface="Bookman Old Style" panose="02050604050505020204" pitchFamily="18" charset="0"/>
              </a:rPr>
              <a:t>Standards </a:t>
            </a:r>
            <a:r>
              <a:rPr lang="en-US" sz="2200" dirty="0">
                <a:latin typeface="Bookman Old Style" panose="02050604050505020204" pitchFamily="18" charset="0"/>
              </a:rPr>
              <a:t>which information processing professionals recommend for </a:t>
            </a:r>
            <a:r>
              <a:rPr lang="en-US" sz="2200" dirty="0" smtClean="0">
                <a:latin typeface="Bookman Old Style" panose="02050604050505020204" pitchFamily="18" charset="0"/>
              </a:rPr>
              <a:t>websites</a:t>
            </a:r>
          </a:p>
          <a:p>
            <a:pPr marL="457200" indent="-457200">
              <a:buFont typeface="+mj-lt"/>
              <a:buAutoNum type="arabicPeriod"/>
            </a:pPr>
            <a:r>
              <a:rPr lang="en-US" sz="2200" dirty="0" smtClean="0">
                <a:latin typeface="Bookman Old Style" panose="02050604050505020204" pitchFamily="18" charset="0"/>
              </a:rPr>
              <a:t>Key aspects of </a:t>
            </a:r>
            <a:r>
              <a:rPr lang="en-US" sz="2200" dirty="0">
                <a:latin typeface="Bookman Old Style" panose="02050604050505020204" pitchFamily="18" charset="0"/>
              </a:rPr>
              <a:t>the </a:t>
            </a:r>
            <a:r>
              <a:rPr lang="en-US" sz="2200" dirty="0" smtClean="0">
                <a:latin typeface="Bookman Old Style" panose="02050604050505020204" pitchFamily="18" charset="0"/>
              </a:rPr>
              <a:t>Aristotelian and Rogerian methods </a:t>
            </a:r>
            <a:r>
              <a:rPr lang="en-US" sz="2200" dirty="0">
                <a:latin typeface="Bookman Old Style" panose="02050604050505020204" pitchFamily="18" charset="0"/>
              </a:rPr>
              <a:t>of </a:t>
            </a:r>
            <a:r>
              <a:rPr lang="en-US" sz="2200" dirty="0" smtClean="0">
                <a:latin typeface="Bookman Old Style" panose="02050604050505020204" pitchFamily="18" charset="0"/>
              </a:rPr>
              <a:t>argumentation (followed by two quizzes)</a:t>
            </a:r>
          </a:p>
          <a:p>
            <a:pPr marL="457200" indent="-457200">
              <a:buFont typeface="+mj-lt"/>
              <a:buAutoNum type="arabicPeriod"/>
            </a:pPr>
            <a:r>
              <a:rPr lang="en-US" sz="2200" dirty="0" smtClean="0">
                <a:latin typeface="Bookman Old Style" panose="02050604050505020204" pitchFamily="18" charset="0"/>
              </a:rPr>
              <a:t>Analysis </a:t>
            </a:r>
            <a:r>
              <a:rPr lang="en-US" sz="2200" dirty="0">
                <a:latin typeface="Bookman Old Style" panose="02050604050505020204" pitchFamily="18" charset="0"/>
              </a:rPr>
              <a:t>of representative websites </a:t>
            </a:r>
            <a:r>
              <a:rPr lang="en-US" sz="2200" dirty="0" smtClean="0">
                <a:latin typeface="Bookman Old Style" panose="02050604050505020204" pitchFamily="18" charset="0"/>
              </a:rPr>
              <a:t>concerned with abortion</a:t>
            </a:r>
          </a:p>
          <a:p>
            <a:pPr marL="457200" indent="-457200">
              <a:buFont typeface="+mj-lt"/>
              <a:buAutoNum type="arabicPeriod"/>
            </a:pPr>
            <a:r>
              <a:rPr lang="en-US" sz="2200" dirty="0" smtClean="0">
                <a:latin typeface="Bookman Old Style" panose="02050604050505020204" pitchFamily="18" charset="0"/>
              </a:rPr>
              <a:t>Questions, answers, or utterly hopeless deer-in-the-headlight stares from me</a:t>
            </a:r>
            <a:endParaRPr lang="en-US" sz="22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2</a:t>
            </a:fld>
            <a:endParaRPr lang="en-US" dirty="0"/>
          </a:p>
        </p:txBody>
      </p:sp>
      <p:pic>
        <p:nvPicPr>
          <p:cNvPr id="1026" name="Picture 2" descr="C:\Users\DrJeffKoloze\AppData\Local\Microsoft\Windows\INetCache\IE\ULPDSD17\MP900409227[1].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478" t="5643" r="9146"/>
          <a:stretch/>
        </p:blipFill>
        <p:spPr bwMode="auto">
          <a:xfrm>
            <a:off x="5444836" y="1582171"/>
            <a:ext cx="3318164" cy="43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9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Bookman Old Style" panose="02050604050505020204" pitchFamily="18" charset="0"/>
              </a:rPr>
              <a:t>Analysis of Anti-Life Website:</a:t>
            </a:r>
            <a:br>
              <a:rPr lang="en-US" sz="3400" dirty="0">
                <a:latin typeface="Bookman Old Style" panose="02050604050505020204" pitchFamily="18" charset="0"/>
              </a:rPr>
            </a:br>
            <a:r>
              <a:rPr lang="en-US" sz="3400" dirty="0">
                <a:latin typeface="Bookman Old Style" panose="02050604050505020204" pitchFamily="18" charset="0"/>
              </a:rPr>
              <a:t>http://www.plannedparenthood.org/</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pPr>
                <a:defRPr/>
              </a:pPr>
              <a:t>20</a:t>
            </a:fld>
            <a:endParaRPr lang="en-US" dirty="0"/>
          </a:p>
        </p:txBody>
      </p:sp>
      <p:pic>
        <p:nvPicPr>
          <p:cNvPr id="7" name="Content Placeholder 6"/>
          <p:cNvPicPr>
            <a:picLocks noGrp="1"/>
          </p:cNvPicPr>
          <p:nvPr>
            <p:ph idx="1"/>
          </p:nvPr>
        </p:nvPicPr>
        <p:blipFill rotWithShape="1">
          <a:blip r:embed="rId2"/>
          <a:srcRect l="13301" t="9122" r="14744" b="5359"/>
          <a:stretch/>
        </p:blipFill>
        <p:spPr bwMode="auto">
          <a:xfrm>
            <a:off x="1185362" y="1600200"/>
            <a:ext cx="6773276" cy="4525963"/>
          </a:xfrm>
          <a:prstGeom prst="rect">
            <a:avLst/>
          </a:prstGeom>
          <a:noFill/>
          <a:ln w="9525">
            <a:noFill/>
            <a:miter lim="800000"/>
            <a:headEnd/>
            <a:tailEnd/>
          </a:ln>
          <a:effectLst>
            <a:glow rad="139700">
              <a:srgbClr val="C0504D">
                <a:satMod val="175000"/>
                <a:alpha val="40000"/>
              </a:srgb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76005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Bookman Old Style" panose="02050604050505020204" pitchFamily="18" charset="0"/>
              </a:rPr>
              <a:t>Analysis of Anti-Life Website:</a:t>
            </a:r>
            <a:br>
              <a:rPr lang="en-US" sz="3400" dirty="0">
                <a:latin typeface="Bookman Old Style" panose="02050604050505020204" pitchFamily="18" charset="0"/>
              </a:rPr>
            </a:br>
            <a:r>
              <a:rPr lang="en-US" sz="3400" dirty="0" smtClean="0">
                <a:latin typeface="Bookman Old Style" panose="02050604050505020204" pitchFamily="18" charset="0"/>
              </a:rPr>
              <a:t>Two Slides on Home Page</a:t>
            </a:r>
            <a:endParaRPr lang="en-US" sz="34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21</a:t>
            </a:fld>
            <a:endParaRPr lang="en-US" dirty="0">
              <a:solidFill>
                <a:srgbClr val="000000"/>
              </a:solidFill>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4038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38401"/>
            <a:ext cx="4038600" cy="28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655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Bookman Old Style" panose="02050604050505020204" pitchFamily="18" charset="0"/>
              </a:rPr>
              <a:t>Analysis of </a:t>
            </a:r>
            <a:r>
              <a:rPr lang="en-US" sz="2800" dirty="0" smtClean="0">
                <a:latin typeface="Bookman Old Style" panose="02050604050505020204" pitchFamily="18" charset="0"/>
              </a:rPr>
              <a:t>Anti-Life Website:</a:t>
            </a:r>
            <a:r>
              <a:rPr lang="en-US" sz="2800" dirty="0">
                <a:latin typeface="Bookman Old Style" panose="02050604050505020204" pitchFamily="18" charset="0"/>
              </a:rPr>
              <a:t/>
            </a:r>
            <a:br>
              <a:rPr lang="en-US" sz="2800" dirty="0">
                <a:latin typeface="Bookman Old Style" panose="02050604050505020204" pitchFamily="18" charset="0"/>
              </a:rPr>
            </a:br>
            <a:r>
              <a:rPr lang="en-US" sz="2800" dirty="0">
                <a:latin typeface="Bookman Old Style" panose="02050604050505020204" pitchFamily="18" charset="0"/>
              </a:rPr>
              <a:t>http://www.plannedparenthood.org</a:t>
            </a:r>
            <a:r>
              <a:rPr lang="en-US" sz="2800" dirty="0" smtClean="0">
                <a:latin typeface="Bookman Old Style" panose="02050604050505020204" pitchFamily="18" charset="0"/>
              </a:rPr>
              <a:t>/</a:t>
            </a:r>
            <a:br>
              <a:rPr lang="en-US" sz="2800" dirty="0" smtClean="0">
                <a:latin typeface="Bookman Old Style" panose="02050604050505020204" pitchFamily="18" charset="0"/>
              </a:rPr>
            </a:br>
            <a:r>
              <a:rPr lang="en-US" sz="2800" dirty="0" smtClean="0">
                <a:latin typeface="Bookman Old Style" panose="02050604050505020204" pitchFamily="18" charset="0"/>
              </a:rPr>
              <a:t>health-info/abortion</a:t>
            </a:r>
            <a:endParaRPr lang="en-US" sz="2800" dirty="0">
              <a:latin typeface="Bookman Old Style" panose="02050604050505020204" pitchFamily="18" charset="0"/>
            </a:endParaRP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22</a:t>
            </a:fld>
            <a:endParaRPr lang="en-US" dirty="0">
              <a:solidFill>
                <a:srgbClr val="000000"/>
              </a:solidFill>
            </a:endParaRPr>
          </a:p>
        </p:txBody>
      </p:sp>
      <p:pic>
        <p:nvPicPr>
          <p:cNvPr id="6" name="Content Placeholder 5"/>
          <p:cNvPicPr>
            <a:picLocks noGrp="1"/>
          </p:cNvPicPr>
          <p:nvPr>
            <p:ph idx="1"/>
          </p:nvPr>
        </p:nvPicPr>
        <p:blipFill rotWithShape="1">
          <a:blip r:embed="rId2"/>
          <a:srcRect l="28205" t="11973" r="34776" b="8209"/>
          <a:stretch/>
        </p:blipFill>
        <p:spPr bwMode="auto">
          <a:xfrm>
            <a:off x="2705215" y="1600200"/>
            <a:ext cx="3733570" cy="4525963"/>
          </a:xfrm>
          <a:prstGeom prst="rect">
            <a:avLst/>
          </a:prstGeom>
          <a:noFill/>
          <a:ln w="9525">
            <a:noFill/>
            <a:miter lim="800000"/>
            <a:headEnd/>
            <a:tailEnd/>
          </a:ln>
          <a:effectLst>
            <a:glow rad="139700">
              <a:srgbClr val="C0504D">
                <a:satMod val="175000"/>
                <a:alpha val="40000"/>
              </a:srgb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16722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Bookman Old Style" panose="02050604050505020204" pitchFamily="18" charset="0"/>
              </a:rPr>
              <a:t>Analysis of </a:t>
            </a:r>
            <a:r>
              <a:rPr lang="en-US" sz="3600" dirty="0" smtClean="0">
                <a:latin typeface="Bookman Old Style" panose="02050604050505020204" pitchFamily="18" charset="0"/>
              </a:rPr>
              <a:t>Pro-Life Website:</a:t>
            </a:r>
            <a:r>
              <a:rPr lang="en-US" sz="3600" dirty="0">
                <a:latin typeface="Bookman Old Style" panose="02050604050505020204" pitchFamily="18" charset="0"/>
              </a:rPr>
              <a:t/>
            </a:r>
            <a:br>
              <a:rPr lang="en-US" sz="3600" dirty="0">
                <a:latin typeface="Bookman Old Style" panose="02050604050505020204" pitchFamily="18" charset="0"/>
              </a:rPr>
            </a:br>
            <a:r>
              <a:rPr lang="en-US" sz="3600" dirty="0">
                <a:latin typeface="Bookman Old Style" panose="02050604050505020204" pitchFamily="18" charset="0"/>
              </a:rPr>
              <a:t>http://www.nrlc.org/</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23</a:t>
            </a:fld>
            <a:endParaRPr lang="en-US" dirty="0">
              <a:solidFill>
                <a:srgbClr val="000000"/>
              </a:solidFill>
            </a:endParaRPr>
          </a:p>
        </p:txBody>
      </p:sp>
      <p:pic>
        <p:nvPicPr>
          <p:cNvPr id="8" name="Content Placeholder 7"/>
          <p:cNvPicPr>
            <a:picLocks noGrp="1"/>
          </p:cNvPicPr>
          <p:nvPr>
            <p:ph idx="1"/>
          </p:nvPr>
        </p:nvPicPr>
        <p:blipFill rotWithShape="1">
          <a:blip r:embed="rId2"/>
          <a:srcRect l="7211" t="16534" r="9135" b="4789"/>
          <a:stretch/>
        </p:blipFill>
        <p:spPr bwMode="auto">
          <a:xfrm>
            <a:off x="457200" y="1687375"/>
            <a:ext cx="8229600" cy="4351613"/>
          </a:xfrm>
          <a:prstGeom prst="rect">
            <a:avLst/>
          </a:prstGeom>
          <a:noFill/>
          <a:ln w="9525">
            <a:noFill/>
            <a:miter lim="800000"/>
            <a:headEnd/>
            <a:tailEnd/>
          </a:ln>
          <a:effectLst>
            <a:glow rad="139700">
              <a:srgbClr val="4F81BD">
                <a:satMod val="175000"/>
                <a:alpha val="40000"/>
              </a:srgb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72698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solidFill>
                  <a:srgbClr val="000000"/>
                </a:solidFill>
                <a:latin typeface="Bookman Old Style" panose="02050604050505020204" pitchFamily="18" charset="0"/>
              </a:rPr>
              <a:t>Analysis of </a:t>
            </a:r>
            <a:r>
              <a:rPr lang="en-US" sz="3400" dirty="0" smtClean="0">
                <a:solidFill>
                  <a:srgbClr val="000000"/>
                </a:solidFill>
                <a:latin typeface="Bookman Old Style" panose="02050604050505020204" pitchFamily="18" charset="0"/>
              </a:rPr>
              <a:t>Pro-Life </a:t>
            </a:r>
            <a:r>
              <a:rPr lang="en-US" sz="3400" dirty="0">
                <a:solidFill>
                  <a:srgbClr val="000000"/>
                </a:solidFill>
                <a:latin typeface="Bookman Old Style" panose="02050604050505020204" pitchFamily="18" charset="0"/>
              </a:rPr>
              <a:t>Website:</a:t>
            </a:r>
            <a:br>
              <a:rPr lang="en-US" sz="3400" dirty="0">
                <a:solidFill>
                  <a:srgbClr val="000000"/>
                </a:solidFill>
                <a:latin typeface="Bookman Old Style" panose="02050604050505020204" pitchFamily="18" charset="0"/>
              </a:rPr>
            </a:br>
            <a:r>
              <a:rPr lang="en-US" sz="3400" dirty="0" smtClean="0">
                <a:solidFill>
                  <a:srgbClr val="000000"/>
                </a:solidFill>
                <a:latin typeface="Bookman Old Style" panose="02050604050505020204" pitchFamily="18" charset="0"/>
              </a:rPr>
              <a:t>Seven Slides </a:t>
            </a:r>
            <a:r>
              <a:rPr lang="en-US" sz="3400" dirty="0">
                <a:solidFill>
                  <a:srgbClr val="000000"/>
                </a:solidFill>
                <a:latin typeface="Bookman Old Style" panose="02050604050505020204" pitchFamily="18" charset="0"/>
              </a:rPr>
              <a:t>on Home Page</a:t>
            </a:r>
            <a:endParaRPr lang="en-US"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24</a:t>
            </a:fld>
            <a:endParaRPr lang="en-US" dirty="0"/>
          </a:p>
        </p:txBody>
      </p:sp>
      <p:pic>
        <p:nvPicPr>
          <p:cNvPr id="11" name="Content Placeholder 10"/>
          <p:cNvPicPr>
            <a:picLocks noGrp="1"/>
          </p:cNvPicPr>
          <p:nvPr>
            <p:ph idx="1"/>
          </p:nvPr>
        </p:nvPicPr>
        <p:blipFill rotWithShape="1">
          <a:blip r:embed="rId2"/>
          <a:srcRect l="17468" t="21949" r="15545" b="9066"/>
          <a:stretch/>
        </p:blipFill>
        <p:spPr bwMode="auto">
          <a:xfrm>
            <a:off x="663534" y="1600200"/>
            <a:ext cx="7816931" cy="4525963"/>
          </a:xfrm>
          <a:prstGeom prst="rect">
            <a:avLst/>
          </a:prstGeom>
          <a:noFill/>
          <a:ln w="9525">
            <a:noFill/>
            <a:miter lim="800000"/>
            <a:headEnd/>
            <a:tailEnd/>
          </a:ln>
          <a:effectLst>
            <a:glow rad="139700">
              <a:srgbClr val="4F81BD">
                <a:satMod val="175000"/>
                <a:alpha val="40000"/>
              </a:srgb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03282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Bookman Old Style" panose="02050604050505020204" pitchFamily="18" charset="0"/>
              </a:rPr>
              <a:t>Analysis of Pro-Life Website:</a:t>
            </a:r>
            <a:br>
              <a:rPr lang="en-US" sz="3600" dirty="0">
                <a:latin typeface="Bookman Old Style" panose="02050604050505020204" pitchFamily="18" charset="0"/>
              </a:rPr>
            </a:br>
            <a:r>
              <a:rPr lang="en-US" sz="3600" dirty="0">
                <a:latin typeface="Bookman Old Style" panose="02050604050505020204" pitchFamily="18" charset="0"/>
              </a:rPr>
              <a:t>http://www.nrlc.org/abortion/</a:t>
            </a:r>
          </a:p>
        </p:txBody>
      </p:sp>
      <p:sp>
        <p:nvSpPr>
          <p:cNvPr id="5" name="Slide Number Placeholder 4"/>
          <p:cNvSpPr>
            <a:spLocks noGrp="1"/>
          </p:cNvSpPr>
          <p:nvPr>
            <p:ph type="sldNum" sz="quarter" idx="12"/>
          </p:nvPr>
        </p:nvSpPr>
        <p:spPr/>
        <p:txBody>
          <a:bodyPr/>
          <a:lstStyle/>
          <a:p>
            <a:pPr>
              <a:defRPr/>
            </a:pPr>
            <a:fld id="{D5035DCD-9994-4D91-98FA-2C090F90D4DA}" type="slidenum">
              <a:rPr lang="en-US" smtClean="0">
                <a:solidFill>
                  <a:srgbClr val="000000"/>
                </a:solidFill>
              </a:rPr>
              <a:pPr>
                <a:defRPr/>
              </a:pPr>
              <a:t>25</a:t>
            </a:fld>
            <a:endParaRPr lang="en-US" dirty="0">
              <a:solidFill>
                <a:srgbClr val="000000"/>
              </a:solidFill>
            </a:endParaRPr>
          </a:p>
        </p:txBody>
      </p:sp>
      <p:pic>
        <p:nvPicPr>
          <p:cNvPr id="6" name="Content Placeholder 5"/>
          <p:cNvPicPr>
            <a:picLocks noGrp="1"/>
          </p:cNvPicPr>
          <p:nvPr>
            <p:ph idx="1"/>
          </p:nvPr>
        </p:nvPicPr>
        <p:blipFill rotWithShape="1">
          <a:blip r:embed="rId2"/>
          <a:srcRect l="8333" t="17104" r="9455" b="6499"/>
          <a:stretch/>
        </p:blipFill>
        <p:spPr bwMode="auto">
          <a:xfrm>
            <a:off x="457200" y="1713370"/>
            <a:ext cx="8229600" cy="4299622"/>
          </a:xfrm>
          <a:prstGeom prst="rect">
            <a:avLst/>
          </a:prstGeom>
          <a:noFill/>
          <a:ln w="9525">
            <a:noFill/>
            <a:miter lim="800000"/>
            <a:headEnd/>
            <a:tailEnd/>
          </a:ln>
          <a:effectLst>
            <a:glow rad="139700">
              <a:srgbClr val="4F81BD">
                <a:satMod val="175000"/>
                <a:alpha val="40000"/>
              </a:srgb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45647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2400" dirty="0" smtClean="0">
                <a:latin typeface="Bookman Old Style" panose="02050604050505020204" pitchFamily="18" charset="0"/>
              </a:rPr>
              <a:t>Works Cited</a:t>
            </a:r>
            <a:endParaRPr lang="en-US" sz="2400" dirty="0">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pPr>
                <a:defRPr/>
              </a:pPr>
              <a:t>26</a:t>
            </a:fld>
            <a:endParaRPr lang="en-US" dirty="0"/>
          </a:p>
        </p:txBody>
      </p:sp>
      <p:pic>
        <p:nvPicPr>
          <p:cNvPr id="7" name="Content Placeholder 6"/>
          <p:cNvPicPr>
            <a:picLocks noGrp="1"/>
          </p:cNvPicPr>
          <p:nvPr>
            <p:ph idx="1"/>
          </p:nvPr>
        </p:nvPicPr>
        <p:blipFill rotWithShape="1">
          <a:blip r:embed="rId2"/>
          <a:srcRect l="17788" t="22235" r="17949" b="9921"/>
          <a:stretch/>
        </p:blipFill>
        <p:spPr bwMode="auto">
          <a:xfrm>
            <a:off x="533400" y="838200"/>
            <a:ext cx="8077199" cy="5287963"/>
          </a:xfrm>
          <a:prstGeom prst="rect">
            <a:avLst/>
          </a:prstGeom>
          <a:noFill/>
          <a:ln w="9525">
            <a:noFill/>
            <a:miter lim="800000"/>
            <a:headEnd/>
            <a:tailEnd/>
          </a:ln>
          <a:effectLst>
            <a:glow rad="139700">
              <a:srgbClr val="4F81BD">
                <a:satMod val="175000"/>
                <a:alpha val="40000"/>
              </a:srgb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55604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36638"/>
          </a:xfrm>
        </p:spPr>
        <p:txBody>
          <a:bodyPr/>
          <a:lstStyle/>
          <a:p>
            <a:pPr marL="0" marR="0">
              <a:spcBef>
                <a:spcPts val="0"/>
              </a:spcBef>
              <a:spcAft>
                <a:spcPts val="0"/>
              </a:spcAft>
            </a:pPr>
            <a:r>
              <a:rPr lang="en-US" sz="3200" dirty="0" smtClean="0">
                <a:solidFill>
                  <a:srgbClr val="000000"/>
                </a:solidFill>
                <a:latin typeface="Bookman Old Style"/>
                <a:ea typeface="Calibri"/>
                <a:cs typeface="Calibri"/>
              </a:rPr>
              <a:t>Dick Oliver and Charles Ashbacher,</a:t>
            </a:r>
            <a:br>
              <a:rPr lang="en-US" sz="3200" dirty="0" smtClean="0">
                <a:solidFill>
                  <a:srgbClr val="000000"/>
                </a:solidFill>
                <a:latin typeface="Bookman Old Style"/>
                <a:ea typeface="Calibri"/>
                <a:cs typeface="Calibri"/>
              </a:rPr>
            </a:br>
            <a:r>
              <a:rPr lang="en-US" sz="3200" i="1" dirty="0" smtClean="0">
                <a:solidFill>
                  <a:srgbClr val="000000"/>
                </a:solidFill>
                <a:latin typeface="Bookman Old Style"/>
                <a:ea typeface="Calibri"/>
                <a:cs typeface="Calibri"/>
              </a:rPr>
              <a:t>Sams </a:t>
            </a:r>
            <a:r>
              <a:rPr lang="en-US" sz="3200" i="1" dirty="0">
                <a:solidFill>
                  <a:srgbClr val="000000"/>
                </a:solidFill>
                <a:latin typeface="Bookman Old Style"/>
                <a:ea typeface="Calibri"/>
                <a:cs typeface="Calibri"/>
              </a:rPr>
              <a:t>Teach Yourself HTML and XHTML in 24 </a:t>
            </a:r>
            <a:r>
              <a:rPr lang="en-US" sz="3200" i="1" dirty="0" smtClean="0">
                <a:solidFill>
                  <a:srgbClr val="000000"/>
                </a:solidFill>
                <a:latin typeface="Bookman Old Style"/>
                <a:ea typeface="Calibri"/>
                <a:cs typeface="Calibri"/>
              </a:rPr>
              <a:t>Hours</a:t>
            </a:r>
            <a:r>
              <a:rPr lang="en-US" sz="3200" dirty="0" smtClean="0">
                <a:solidFill>
                  <a:srgbClr val="000000"/>
                </a:solidFill>
                <a:latin typeface="Bookman Old Style"/>
                <a:ea typeface="Calibri"/>
                <a:cs typeface="Calibri"/>
              </a:rPr>
              <a:t> (5</a:t>
            </a:r>
            <a:r>
              <a:rPr lang="en-US" sz="3200" baseline="30000" dirty="0" smtClean="0">
                <a:solidFill>
                  <a:srgbClr val="000000"/>
                </a:solidFill>
                <a:latin typeface="Bookman Old Style"/>
                <a:ea typeface="Calibri"/>
                <a:cs typeface="Calibri"/>
              </a:rPr>
              <a:t>th</a:t>
            </a:r>
            <a:r>
              <a:rPr lang="en-US" sz="3200" dirty="0" smtClean="0">
                <a:solidFill>
                  <a:srgbClr val="000000"/>
                </a:solidFill>
                <a:latin typeface="Bookman Old Style"/>
                <a:ea typeface="Calibri"/>
                <a:cs typeface="Calibri"/>
              </a:rPr>
              <a:t> </a:t>
            </a:r>
            <a:r>
              <a:rPr lang="en-US" sz="3200" dirty="0">
                <a:solidFill>
                  <a:srgbClr val="000000"/>
                </a:solidFill>
                <a:latin typeface="Bookman Old Style"/>
                <a:ea typeface="Calibri"/>
                <a:cs typeface="Calibri"/>
              </a:rPr>
              <a:t>ed</a:t>
            </a:r>
            <a:r>
              <a:rPr lang="en-US" sz="3200" dirty="0" smtClean="0">
                <a:solidFill>
                  <a:srgbClr val="000000"/>
                </a:solidFill>
                <a:latin typeface="Bookman Old Style"/>
                <a:ea typeface="Calibri"/>
                <a:cs typeface="Calibri"/>
              </a:rPr>
              <a:t>., 2001)</a:t>
            </a:r>
            <a:endParaRPr lang="en-US" sz="3600" dirty="0"/>
          </a:p>
        </p:txBody>
      </p:sp>
      <p:sp>
        <p:nvSpPr>
          <p:cNvPr id="3" name="Content Placeholder 2"/>
          <p:cNvSpPr>
            <a:spLocks noGrp="1"/>
          </p:cNvSpPr>
          <p:nvPr>
            <p:ph sz="half" idx="1"/>
          </p:nvPr>
        </p:nvSpPr>
        <p:spPr>
          <a:xfrm>
            <a:off x="457200" y="1752600"/>
            <a:ext cx="4876800" cy="4373563"/>
          </a:xfrm>
        </p:spPr>
        <p:txBody>
          <a:bodyPr/>
          <a:lstStyle/>
          <a:p>
            <a:pPr marL="514350" indent="-514350">
              <a:buFont typeface="+mj-lt"/>
              <a:buAutoNum type="arabicPeriod"/>
            </a:pPr>
            <a:r>
              <a:rPr lang="en-US" sz="2200" dirty="0" smtClean="0">
                <a:latin typeface="Bookman Old Style" panose="02050604050505020204" pitchFamily="18" charset="0"/>
              </a:rPr>
              <a:t>“Get </a:t>
            </a:r>
            <a:r>
              <a:rPr lang="en-US" sz="2200" dirty="0">
                <a:latin typeface="Bookman Old Style" panose="02050604050505020204" pitchFamily="18" charset="0"/>
              </a:rPr>
              <a:t>a </a:t>
            </a:r>
            <a:r>
              <a:rPr lang="en-US" sz="2200" dirty="0" smtClean="0">
                <a:latin typeface="Bookman Old Style" panose="02050604050505020204" pitchFamily="18" charset="0"/>
              </a:rPr>
              <a:t>computer”, “get </a:t>
            </a:r>
            <a:r>
              <a:rPr lang="en-US" sz="2200" dirty="0">
                <a:latin typeface="Bookman Old Style" panose="02050604050505020204" pitchFamily="18" charset="0"/>
              </a:rPr>
              <a:t>a connection to the </a:t>
            </a:r>
            <a:r>
              <a:rPr lang="en-US" sz="2200" dirty="0" smtClean="0">
                <a:latin typeface="Bookman Old Style" panose="02050604050505020204" pitchFamily="18" charset="0"/>
              </a:rPr>
              <a:t>Internet”, “get </a:t>
            </a:r>
            <a:r>
              <a:rPr lang="en-US" sz="2200" dirty="0">
                <a:latin typeface="Bookman Old Style" panose="02050604050505020204" pitchFamily="18" charset="0"/>
              </a:rPr>
              <a:t>a Web browser </a:t>
            </a:r>
            <a:r>
              <a:rPr lang="en-US" sz="2200" dirty="0" smtClean="0">
                <a:latin typeface="Bookman Old Style" panose="02050604050505020204" pitchFamily="18" charset="0"/>
              </a:rPr>
              <a:t>program”, “explore!” ([9]-11)</a:t>
            </a:r>
          </a:p>
          <a:p>
            <a:pPr marL="514350" indent="-514350">
              <a:buFont typeface="+mj-lt"/>
              <a:buAutoNum type="arabicPeriod"/>
            </a:pPr>
            <a:r>
              <a:rPr lang="en-US" sz="2200" dirty="0" smtClean="0">
                <a:latin typeface="Bookman Old Style" panose="02050604050505020204" pitchFamily="18" charset="0"/>
              </a:rPr>
              <a:t>Background </a:t>
            </a:r>
            <a:r>
              <a:rPr lang="en-US" sz="2200" dirty="0">
                <a:latin typeface="Bookman Old Style" panose="02050604050505020204" pitchFamily="18" charset="0"/>
              </a:rPr>
              <a:t>color: “white to match the background that most Web browsers use” (140</a:t>
            </a:r>
            <a:r>
              <a:rPr lang="en-US" sz="2200" dirty="0" smtClean="0">
                <a:latin typeface="Bookman Old Style" panose="02050604050505020204" pitchFamily="18" charset="0"/>
              </a:rPr>
              <a:t>)</a:t>
            </a:r>
          </a:p>
          <a:p>
            <a:pPr marL="514350" indent="-514350">
              <a:buFont typeface="+mj-lt"/>
              <a:buAutoNum type="arabicPeriod"/>
            </a:pPr>
            <a:r>
              <a:rPr lang="en-US" sz="2200" dirty="0">
                <a:latin typeface="Bookman Old Style" panose="02050604050505020204" pitchFamily="18" charset="0"/>
              </a:rPr>
              <a:t>16 standard Windows </a:t>
            </a:r>
            <a:r>
              <a:rPr lang="en-US" sz="2200" dirty="0" smtClean="0">
                <a:latin typeface="Bookman Old Style" panose="02050604050505020204" pitchFamily="18" charset="0"/>
              </a:rPr>
              <a:t>colors (162)</a:t>
            </a:r>
          </a:p>
          <a:p>
            <a:pPr marL="514350" indent="-514350">
              <a:buFont typeface="+mj-lt"/>
              <a:buAutoNum type="arabicPeriod"/>
            </a:pPr>
            <a:r>
              <a:rPr lang="en-US" sz="2200" dirty="0">
                <a:latin typeface="Bookman Old Style" panose="02050604050505020204" pitchFamily="18" charset="0"/>
              </a:rPr>
              <a:t>World Wide Web Consortium (</a:t>
            </a:r>
            <a:r>
              <a:rPr lang="en-US" sz="2200" dirty="0" smtClean="0">
                <a:latin typeface="Bookman Old Style" panose="02050604050505020204" pitchFamily="18" charset="0"/>
              </a:rPr>
              <a:t>w3.org; [409])</a:t>
            </a:r>
          </a:p>
          <a:p>
            <a:pPr marL="514350" indent="-514350">
              <a:buFont typeface="+mj-lt"/>
              <a:buAutoNum type="arabicPeriod"/>
            </a:pPr>
            <a:r>
              <a:rPr lang="en-US" sz="2200" dirty="0" smtClean="0">
                <a:latin typeface="Bookman Old Style" panose="02050604050505020204" pitchFamily="18" charset="0"/>
              </a:rPr>
              <a:t>Webpagesthatsuck.com</a:t>
            </a: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3</a:t>
            </a:fld>
            <a:endParaRPr lang="en-US" dirty="0">
              <a:solidFill>
                <a:srgbClr val="000000"/>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86399" y="1752599"/>
            <a:ext cx="3016155" cy="437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48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latin typeface="Bookman Old Style"/>
                <a:ea typeface="Calibri"/>
                <a:cs typeface="Calibri"/>
              </a:rPr>
              <a:t>Dick Oliver and Charles </a:t>
            </a:r>
            <a:r>
              <a:rPr lang="en-US" sz="3200" dirty="0" smtClean="0">
                <a:solidFill>
                  <a:srgbClr val="000000"/>
                </a:solidFill>
                <a:latin typeface="Bookman Old Style"/>
                <a:ea typeface="Calibri"/>
                <a:cs typeface="Calibri"/>
              </a:rPr>
              <a:t>Ashbacher,</a:t>
            </a:r>
            <a:br>
              <a:rPr lang="en-US" sz="3200" dirty="0" smtClean="0">
                <a:solidFill>
                  <a:srgbClr val="000000"/>
                </a:solidFill>
                <a:latin typeface="Bookman Old Style"/>
                <a:ea typeface="Calibri"/>
                <a:cs typeface="Calibri"/>
              </a:rPr>
            </a:br>
            <a:r>
              <a:rPr lang="en-US" sz="3200" i="1" dirty="0" smtClean="0">
                <a:solidFill>
                  <a:srgbClr val="000000"/>
                </a:solidFill>
                <a:latin typeface="Bookman Old Style"/>
                <a:ea typeface="Calibri"/>
                <a:cs typeface="Calibri"/>
              </a:rPr>
              <a:t>Sams </a:t>
            </a:r>
            <a:r>
              <a:rPr lang="en-US" sz="3200" i="1" dirty="0">
                <a:solidFill>
                  <a:srgbClr val="000000"/>
                </a:solidFill>
                <a:latin typeface="Bookman Old Style"/>
                <a:ea typeface="Calibri"/>
                <a:cs typeface="Calibri"/>
              </a:rPr>
              <a:t>Teach Yourself HTML and XHTML in 24 Hours</a:t>
            </a:r>
            <a:r>
              <a:rPr lang="en-US" sz="3200" dirty="0">
                <a:solidFill>
                  <a:srgbClr val="000000"/>
                </a:solidFill>
                <a:latin typeface="Bookman Old Style"/>
                <a:ea typeface="Calibri"/>
                <a:cs typeface="Calibri"/>
              </a:rPr>
              <a:t> </a:t>
            </a:r>
            <a:r>
              <a:rPr lang="en-US" sz="3200" dirty="0" smtClean="0">
                <a:solidFill>
                  <a:srgbClr val="000000"/>
                </a:solidFill>
                <a:latin typeface="Bookman Old Style"/>
                <a:ea typeface="Calibri"/>
                <a:cs typeface="Calibri"/>
              </a:rPr>
              <a:t>(5</a:t>
            </a:r>
            <a:r>
              <a:rPr lang="en-US" sz="3200" baseline="30000" dirty="0" smtClean="0">
                <a:solidFill>
                  <a:srgbClr val="000000"/>
                </a:solidFill>
                <a:latin typeface="Bookman Old Style"/>
                <a:ea typeface="Calibri"/>
                <a:cs typeface="Calibri"/>
              </a:rPr>
              <a:t>th</a:t>
            </a:r>
            <a:r>
              <a:rPr lang="en-US" sz="3200" dirty="0" smtClean="0">
                <a:solidFill>
                  <a:srgbClr val="000000"/>
                </a:solidFill>
                <a:latin typeface="Bookman Old Style"/>
                <a:ea typeface="Calibri"/>
                <a:cs typeface="Calibri"/>
              </a:rPr>
              <a:t> ed., 2001) (cont.)</a:t>
            </a:r>
            <a:endParaRPr lang="en-US" sz="3600"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4</a:t>
            </a:fld>
            <a:endParaRPr lang="en-US" dirty="0">
              <a:solidFill>
                <a:srgbClr val="000000"/>
              </a:solidFill>
            </a:endParaRPr>
          </a:p>
        </p:txBody>
      </p:sp>
      <p:sp>
        <p:nvSpPr>
          <p:cNvPr id="5" name="Content Placeholder 4"/>
          <p:cNvSpPr>
            <a:spLocks noGrp="1"/>
          </p:cNvSpPr>
          <p:nvPr>
            <p:ph idx="1"/>
          </p:nvPr>
        </p:nvSpPr>
        <p:spPr>
          <a:xfrm>
            <a:off x="457200" y="1828800"/>
            <a:ext cx="8229600" cy="4297363"/>
          </a:xfrm>
        </p:spPr>
        <p:txBody>
          <a:bodyPr/>
          <a:lstStyle/>
          <a:p>
            <a:pPr marL="0" indent="0">
              <a:buNone/>
            </a:pPr>
            <a:r>
              <a:rPr lang="en-US" sz="2200" dirty="0">
                <a:latin typeface="Bookman Old Style" panose="02050604050505020204" pitchFamily="18" charset="0"/>
              </a:rPr>
              <a:t> </a:t>
            </a:r>
            <a:r>
              <a:rPr lang="en-US" sz="2200" dirty="0" smtClean="0">
                <a:latin typeface="Bookman Old Style" panose="02050604050505020204" pitchFamily="18" charset="0"/>
              </a:rPr>
              <a:t>	“</a:t>
            </a:r>
            <a:r>
              <a:rPr lang="en-US" sz="2200" dirty="0">
                <a:latin typeface="Bookman Old Style" panose="02050604050505020204" pitchFamily="18" charset="0"/>
              </a:rPr>
              <a:t>The first page that a visitor sees should always begin by explaining what the site is about and provide enough introductory information to ‘hook’ the intended audience while getting rid of anyone who really has no </a:t>
            </a:r>
            <a:r>
              <a:rPr lang="en-US" sz="2200" dirty="0" smtClean="0">
                <a:latin typeface="Bookman Old Style" panose="02050604050505020204" pitchFamily="18" charset="0"/>
              </a:rPr>
              <a:t>interest.  [….]  In </a:t>
            </a:r>
            <a:r>
              <a:rPr lang="en-US" sz="2200" dirty="0">
                <a:latin typeface="Bookman Old Style" panose="02050604050505020204" pitchFamily="18" charset="0"/>
              </a:rPr>
              <a:t>all aspects of your site design, keep in mind the following fact: Studies have repeatedly shown that people become confused and annoyed when presented with more than seven choices at a time, and people feel most comfortable with five or fewer choices.  Therefore, you should avoid presenting more than five links (either in a list or as graphical icons) next to one another and never present more than seven at once.”  (</a:t>
            </a:r>
            <a:r>
              <a:rPr lang="en-US" sz="2200" dirty="0" smtClean="0">
                <a:latin typeface="Bookman Old Style" panose="02050604050505020204" pitchFamily="18" charset="0"/>
              </a:rPr>
              <a:t>341-3)</a:t>
            </a:r>
            <a:endParaRPr lang="en-US" sz="2200" dirty="0">
              <a:latin typeface="Bookman Old Style" panose="02050604050505020204" pitchFamily="18" charset="0"/>
            </a:endParaRPr>
          </a:p>
        </p:txBody>
      </p:sp>
    </p:spTree>
    <p:extLst>
      <p:ext uri="{BB962C8B-B14F-4D97-AF65-F5344CB8AC3E}">
        <p14:creationId xmlns:p14="http://schemas.microsoft.com/office/powerpoint/2010/main" val="37274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ookman Old Style" panose="02050604050505020204" pitchFamily="18" charset="0"/>
              </a:rPr>
              <a:t>Mark Bell,</a:t>
            </a:r>
            <a:br>
              <a:rPr lang="en-US" sz="3600" dirty="0" smtClean="0">
                <a:latin typeface="Bookman Old Style" panose="02050604050505020204" pitchFamily="18" charset="0"/>
              </a:rPr>
            </a:br>
            <a:r>
              <a:rPr lang="en-US" sz="3600" i="1" dirty="0" smtClean="0">
                <a:latin typeface="Bookman Old Style" panose="02050604050505020204" pitchFamily="18" charset="0"/>
              </a:rPr>
              <a:t>Build </a:t>
            </a:r>
            <a:r>
              <a:rPr lang="en-US" sz="3600" i="1" dirty="0">
                <a:latin typeface="Bookman Old Style" panose="02050604050505020204" pitchFamily="18" charset="0"/>
              </a:rPr>
              <a:t>a Website for </a:t>
            </a:r>
            <a:r>
              <a:rPr lang="en-US" sz="3600" i="1" dirty="0" smtClean="0">
                <a:latin typeface="Bookman Old Style" panose="02050604050505020204" pitchFamily="18" charset="0"/>
              </a:rPr>
              <a:t>Free</a:t>
            </a:r>
            <a:r>
              <a:rPr lang="en-US" sz="3600" dirty="0" smtClean="0">
                <a:latin typeface="Bookman Old Style" panose="02050604050505020204" pitchFamily="18" charset="0"/>
              </a:rPr>
              <a:t> (2009)</a:t>
            </a:r>
            <a:endParaRPr lang="en-US" sz="3600" dirty="0">
              <a:latin typeface="Bookman Old Style" panose="02050604050505020204" pitchFamily="18" charset="0"/>
            </a:endParaRPr>
          </a:p>
        </p:txBody>
      </p:sp>
      <p:sp>
        <p:nvSpPr>
          <p:cNvPr id="3" name="Content Placeholder 2"/>
          <p:cNvSpPr>
            <a:spLocks noGrp="1"/>
          </p:cNvSpPr>
          <p:nvPr>
            <p:ph sz="half" idx="1"/>
          </p:nvPr>
        </p:nvSpPr>
        <p:spPr>
          <a:xfrm>
            <a:off x="457200" y="1828800"/>
            <a:ext cx="4038600" cy="4297363"/>
          </a:xfrm>
        </p:spPr>
        <p:txBody>
          <a:bodyPr/>
          <a:lstStyle/>
          <a:p>
            <a:pPr marL="514350" indent="-514350">
              <a:buFont typeface="+mj-lt"/>
              <a:buAutoNum type="arabicPeriod"/>
            </a:pPr>
            <a:r>
              <a:rPr lang="en-US" sz="2600" dirty="0" smtClean="0">
                <a:solidFill>
                  <a:srgbClr val="000000"/>
                </a:solidFill>
                <a:latin typeface="Bookman Old Style"/>
                <a:ea typeface="Calibri"/>
                <a:cs typeface="Calibri"/>
              </a:rPr>
              <a:t>“Keep </a:t>
            </a:r>
            <a:r>
              <a:rPr lang="en-US" sz="2600" dirty="0">
                <a:solidFill>
                  <a:srgbClr val="000000"/>
                </a:solidFill>
                <a:latin typeface="Bookman Old Style"/>
                <a:ea typeface="Calibri"/>
                <a:cs typeface="Calibri"/>
              </a:rPr>
              <a:t>things as simple as possible” (39</a:t>
            </a:r>
            <a:r>
              <a:rPr lang="en-US" sz="2600" dirty="0" smtClean="0">
                <a:solidFill>
                  <a:srgbClr val="000000"/>
                </a:solidFill>
                <a:latin typeface="Bookman Old Style"/>
                <a:ea typeface="Calibri"/>
                <a:cs typeface="Calibri"/>
              </a:rPr>
              <a:t>)</a:t>
            </a:r>
          </a:p>
          <a:p>
            <a:pPr marL="514350" indent="-514350">
              <a:buFont typeface="+mj-lt"/>
              <a:buAutoNum type="arabicPeriod"/>
            </a:pPr>
            <a:r>
              <a:rPr lang="en-US" sz="2600" dirty="0" smtClean="0">
                <a:solidFill>
                  <a:srgbClr val="000000"/>
                </a:solidFill>
                <a:latin typeface="Bookman Old Style"/>
                <a:ea typeface="Calibri"/>
                <a:cs typeface="Calibri"/>
              </a:rPr>
              <a:t>15</a:t>
            </a:r>
            <a:r>
              <a:rPr lang="en-US" sz="2600" dirty="0">
                <a:solidFill>
                  <a:srgbClr val="000000"/>
                </a:solidFill>
                <a:latin typeface="Bookman Old Style"/>
                <a:ea typeface="Calibri"/>
                <a:cs typeface="Calibri"/>
              </a:rPr>
              <a:t>% of page as </a:t>
            </a:r>
            <a:r>
              <a:rPr lang="en-US" sz="2600" dirty="0" smtClean="0">
                <a:solidFill>
                  <a:srgbClr val="000000"/>
                </a:solidFill>
                <a:latin typeface="Bookman Old Style"/>
                <a:ea typeface="Calibri"/>
                <a:cs typeface="Calibri"/>
              </a:rPr>
              <a:t>header</a:t>
            </a:r>
          </a:p>
          <a:p>
            <a:pPr marL="514350" indent="-514350">
              <a:buFont typeface="+mj-lt"/>
              <a:buAutoNum type="arabicPeriod"/>
            </a:pPr>
            <a:r>
              <a:rPr lang="en-US" sz="2600" dirty="0" smtClean="0">
                <a:solidFill>
                  <a:srgbClr val="000000"/>
                </a:solidFill>
                <a:latin typeface="Bookman Old Style"/>
                <a:ea typeface="Calibri"/>
                <a:cs typeface="Calibri"/>
              </a:rPr>
              <a:t>Another </a:t>
            </a:r>
            <a:r>
              <a:rPr lang="en-US" sz="2600" dirty="0">
                <a:solidFill>
                  <a:srgbClr val="000000"/>
                </a:solidFill>
                <a:latin typeface="Bookman Old Style"/>
                <a:ea typeface="Calibri"/>
                <a:cs typeface="Calibri"/>
              </a:rPr>
              <a:t>15% as footer (37</a:t>
            </a:r>
            <a:r>
              <a:rPr lang="en-US" sz="2600" dirty="0" smtClean="0">
                <a:solidFill>
                  <a:srgbClr val="000000"/>
                </a:solidFill>
                <a:latin typeface="Bookman Old Style"/>
                <a:ea typeface="Calibri"/>
                <a:cs typeface="Calibri"/>
              </a:rPr>
              <a:t>)</a:t>
            </a:r>
          </a:p>
          <a:p>
            <a:pPr marL="514350" indent="-514350">
              <a:buFont typeface="+mj-lt"/>
              <a:buAutoNum type="arabicPeriod"/>
            </a:pPr>
            <a:r>
              <a:rPr lang="en-US" sz="2600" dirty="0" smtClean="0">
                <a:solidFill>
                  <a:srgbClr val="000000"/>
                </a:solidFill>
                <a:latin typeface="Bookman Old Style"/>
                <a:ea typeface="Calibri"/>
                <a:cs typeface="Calibri"/>
              </a:rPr>
              <a:t>“Magic </a:t>
            </a:r>
            <a:r>
              <a:rPr lang="en-US" sz="2600" dirty="0">
                <a:solidFill>
                  <a:srgbClr val="000000"/>
                </a:solidFill>
                <a:latin typeface="Bookman Old Style"/>
                <a:ea typeface="Calibri"/>
                <a:cs typeface="Calibri"/>
              </a:rPr>
              <a:t>four</a:t>
            </a:r>
            <a:r>
              <a:rPr lang="en-US" sz="2600" dirty="0" smtClean="0">
                <a:solidFill>
                  <a:srgbClr val="000000"/>
                </a:solidFill>
                <a:latin typeface="Bookman Old Style"/>
                <a:ea typeface="Calibri"/>
                <a:cs typeface="Calibri"/>
              </a:rPr>
              <a:t>” colors</a:t>
            </a:r>
            <a:r>
              <a:rPr lang="en-US" sz="2600" dirty="0">
                <a:solidFill>
                  <a:srgbClr val="000000"/>
                </a:solidFill>
                <a:latin typeface="Bookman Old Style"/>
                <a:ea typeface="Calibri"/>
                <a:cs typeface="Calibri"/>
              </a:rPr>
              <a:t>: red, yellow, black, and white (44)</a:t>
            </a:r>
            <a:endParaRPr lang="en-US" sz="2600" dirty="0"/>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5</a:t>
            </a:fld>
            <a:endParaRPr lang="en-US" dirty="0">
              <a:solidFill>
                <a:srgbClr val="000000"/>
              </a:solidFill>
            </a:endParaRPr>
          </a:p>
        </p:txBody>
      </p:sp>
      <p:pic>
        <p:nvPicPr>
          <p:cNvPr id="9" name="Content Placeholder 8" descr="Build a website for free"/>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429000" cy="4343400"/>
          </a:xfrm>
          <a:prstGeom prst="rect">
            <a:avLst/>
          </a:prstGeom>
          <a:noFill/>
          <a:ln>
            <a:noFill/>
          </a:ln>
        </p:spPr>
      </p:pic>
    </p:spTree>
    <p:extLst>
      <p:ext uri="{BB962C8B-B14F-4D97-AF65-F5344CB8AC3E}">
        <p14:creationId xmlns:p14="http://schemas.microsoft.com/office/powerpoint/2010/main" val="105493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ookman Old Style" panose="02050604050505020204" pitchFamily="18" charset="0"/>
              </a:rPr>
              <a:t>Mark Bell,</a:t>
            </a:r>
            <a:br>
              <a:rPr lang="en-US" sz="3600" dirty="0" smtClean="0">
                <a:latin typeface="Bookman Old Style" panose="02050604050505020204" pitchFamily="18" charset="0"/>
              </a:rPr>
            </a:br>
            <a:r>
              <a:rPr lang="en-US" sz="3600" i="1" dirty="0" smtClean="0">
                <a:latin typeface="Bookman Old Style" panose="02050604050505020204" pitchFamily="18" charset="0"/>
              </a:rPr>
              <a:t>Build </a:t>
            </a:r>
            <a:r>
              <a:rPr lang="en-US" sz="3600" i="1" dirty="0">
                <a:latin typeface="Bookman Old Style" panose="02050604050505020204" pitchFamily="18" charset="0"/>
              </a:rPr>
              <a:t>a Website for </a:t>
            </a:r>
            <a:r>
              <a:rPr lang="en-US" sz="3600" i="1" dirty="0" smtClean="0">
                <a:latin typeface="Bookman Old Style" panose="02050604050505020204" pitchFamily="18" charset="0"/>
              </a:rPr>
              <a:t>Free</a:t>
            </a:r>
            <a:r>
              <a:rPr lang="en-US" sz="3600" dirty="0" smtClean="0">
                <a:latin typeface="Bookman Old Style" panose="02050604050505020204" pitchFamily="18" charset="0"/>
              </a:rPr>
              <a:t> (2009)</a:t>
            </a:r>
            <a:endParaRPr lang="en-US" sz="3600" dirty="0">
              <a:latin typeface="Bookman Old Style" panose="02050604050505020204" pitchFamily="18" charset="0"/>
            </a:endParaRPr>
          </a:p>
        </p:txBody>
      </p:sp>
      <p:sp>
        <p:nvSpPr>
          <p:cNvPr id="3" name="Content Placeholder 2"/>
          <p:cNvSpPr>
            <a:spLocks noGrp="1"/>
          </p:cNvSpPr>
          <p:nvPr>
            <p:ph sz="half" idx="1"/>
          </p:nvPr>
        </p:nvSpPr>
        <p:spPr>
          <a:xfrm>
            <a:off x="457200" y="1600200"/>
            <a:ext cx="4267200" cy="4525963"/>
          </a:xfrm>
        </p:spPr>
        <p:txBody>
          <a:bodyPr/>
          <a:lstStyle/>
          <a:p>
            <a:pPr marL="514350" indent="-514350">
              <a:buFont typeface="+mj-lt"/>
              <a:buAutoNum type="arabicPeriod"/>
            </a:pPr>
            <a:r>
              <a:rPr lang="en-US" sz="2400" dirty="0" smtClean="0">
                <a:solidFill>
                  <a:srgbClr val="000000"/>
                </a:solidFill>
                <a:latin typeface="Bookman Old Style"/>
                <a:ea typeface="Calibri"/>
                <a:cs typeface="Calibri"/>
              </a:rPr>
              <a:t>Three planning questions:</a:t>
            </a:r>
          </a:p>
          <a:p>
            <a:pPr marL="914400" lvl="1" indent="-514350">
              <a:buFont typeface="+mj-lt"/>
              <a:buAutoNum type="alphaLcPeriod"/>
            </a:pPr>
            <a:r>
              <a:rPr lang="en-US" dirty="0" smtClean="0">
                <a:solidFill>
                  <a:srgbClr val="000000"/>
                </a:solidFill>
                <a:latin typeface="Bookman Old Style"/>
                <a:ea typeface="Calibri"/>
                <a:cs typeface="Calibri"/>
              </a:rPr>
              <a:t>“Why </a:t>
            </a:r>
            <a:r>
              <a:rPr lang="en-US" dirty="0">
                <a:solidFill>
                  <a:srgbClr val="000000"/>
                </a:solidFill>
                <a:latin typeface="Bookman Old Style"/>
                <a:ea typeface="Calibri"/>
                <a:cs typeface="Calibri"/>
              </a:rPr>
              <a:t>am I building this website</a:t>
            </a:r>
            <a:r>
              <a:rPr lang="en-US" dirty="0" smtClean="0">
                <a:solidFill>
                  <a:srgbClr val="000000"/>
                </a:solidFill>
                <a:latin typeface="Bookman Old Style"/>
                <a:ea typeface="Calibri"/>
                <a:cs typeface="Calibri"/>
              </a:rPr>
              <a:t>?”</a:t>
            </a:r>
          </a:p>
          <a:p>
            <a:pPr marL="914400" lvl="1" indent="-514350">
              <a:buFont typeface="+mj-lt"/>
              <a:buAutoNum type="alphaLcPeriod"/>
            </a:pPr>
            <a:r>
              <a:rPr lang="en-US" dirty="0" smtClean="0">
                <a:solidFill>
                  <a:srgbClr val="000000"/>
                </a:solidFill>
                <a:latin typeface="Bookman Old Style"/>
                <a:ea typeface="Calibri"/>
                <a:cs typeface="Calibri"/>
              </a:rPr>
              <a:t>“</a:t>
            </a:r>
            <a:r>
              <a:rPr lang="en-US" dirty="0">
                <a:solidFill>
                  <a:srgbClr val="000000"/>
                </a:solidFill>
                <a:latin typeface="Bookman Old Style"/>
                <a:ea typeface="Calibri"/>
                <a:cs typeface="Calibri"/>
              </a:rPr>
              <a:t>What are the website’s goals</a:t>
            </a:r>
            <a:r>
              <a:rPr lang="en-US" dirty="0" smtClean="0">
                <a:solidFill>
                  <a:srgbClr val="000000"/>
                </a:solidFill>
                <a:latin typeface="Bookman Old Style"/>
                <a:ea typeface="Calibri"/>
                <a:cs typeface="Calibri"/>
              </a:rPr>
              <a:t>?”</a:t>
            </a:r>
          </a:p>
          <a:p>
            <a:pPr marL="914400" lvl="1" indent="-514350">
              <a:buFont typeface="+mj-lt"/>
              <a:buAutoNum type="alphaLcPeriod"/>
            </a:pPr>
            <a:r>
              <a:rPr lang="en-US" dirty="0" smtClean="0">
                <a:solidFill>
                  <a:srgbClr val="000000"/>
                </a:solidFill>
                <a:latin typeface="Bookman Old Style"/>
                <a:ea typeface="Calibri"/>
                <a:cs typeface="Calibri"/>
              </a:rPr>
              <a:t>“Who [sic] do </a:t>
            </a:r>
            <a:r>
              <a:rPr lang="en-US" dirty="0">
                <a:solidFill>
                  <a:srgbClr val="000000"/>
                </a:solidFill>
                <a:latin typeface="Bookman Old Style"/>
                <a:ea typeface="Calibri"/>
                <a:cs typeface="Calibri"/>
              </a:rPr>
              <a:t>I want to visit my website?” (13</a:t>
            </a:r>
            <a:r>
              <a:rPr lang="en-US" dirty="0" smtClean="0">
                <a:solidFill>
                  <a:srgbClr val="000000"/>
                </a:solidFill>
                <a:latin typeface="Bookman Old Style"/>
                <a:ea typeface="Calibri"/>
                <a:cs typeface="Calibri"/>
              </a:rPr>
              <a:t>)</a:t>
            </a:r>
          </a:p>
          <a:p>
            <a:pPr marL="114300" marR="0" indent="-457200">
              <a:spcBef>
                <a:spcPts val="0"/>
              </a:spcBef>
              <a:spcAft>
                <a:spcPts val="0"/>
              </a:spcAft>
              <a:buFont typeface="+mj-lt"/>
              <a:buAutoNum type="arabicPeriod"/>
            </a:pPr>
            <a:r>
              <a:rPr lang="en-US" sz="2400" dirty="0" smtClean="0">
                <a:solidFill>
                  <a:srgbClr val="000000"/>
                </a:solidFill>
                <a:latin typeface="Bookman Old Style"/>
                <a:ea typeface="Calibri"/>
                <a:cs typeface="Calibri"/>
              </a:rPr>
              <a:t>Content </a:t>
            </a:r>
            <a:r>
              <a:rPr lang="en-US" sz="2400" dirty="0">
                <a:solidFill>
                  <a:srgbClr val="000000"/>
                </a:solidFill>
                <a:latin typeface="Bookman Old Style"/>
                <a:ea typeface="Calibri"/>
                <a:cs typeface="Calibri"/>
              </a:rPr>
              <a:t>should be “personal”, “</a:t>
            </a:r>
            <a:r>
              <a:rPr lang="en-US" sz="2400" dirty="0" smtClean="0">
                <a:solidFill>
                  <a:srgbClr val="000000"/>
                </a:solidFill>
                <a:latin typeface="Bookman Old Style"/>
                <a:ea typeface="Calibri"/>
                <a:cs typeface="Calibri"/>
              </a:rPr>
              <a:t>high quality</a:t>
            </a:r>
            <a:r>
              <a:rPr lang="en-US" sz="2400" dirty="0">
                <a:solidFill>
                  <a:srgbClr val="000000"/>
                </a:solidFill>
                <a:latin typeface="Bookman Old Style"/>
                <a:ea typeface="Calibri"/>
                <a:cs typeface="Calibri"/>
              </a:rPr>
              <a:t>”, and “unique” (76</a:t>
            </a:r>
            <a:r>
              <a:rPr lang="en-US" sz="2400" dirty="0" smtClean="0">
                <a:solidFill>
                  <a:srgbClr val="000000"/>
                </a:solidFill>
                <a:latin typeface="Bookman Old Style"/>
                <a:ea typeface="Calibri"/>
                <a:cs typeface="Calibri"/>
              </a:rPr>
              <a:t>)</a:t>
            </a:r>
            <a:endParaRPr lang="en-US" sz="2400" dirty="0">
              <a:latin typeface="Bookman Old Style"/>
              <a:ea typeface="Bookman Old Style"/>
              <a:cs typeface="Times New Roman"/>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6</a:t>
            </a:fld>
            <a:endParaRPr lang="en-US" dirty="0">
              <a:solidFill>
                <a:srgbClr val="000000"/>
              </a:solidFill>
            </a:endParaRPr>
          </a:p>
        </p:txBody>
      </p:sp>
      <p:pic>
        <p:nvPicPr>
          <p:cNvPr id="9" name="Content Placeholder 8" descr="Build a website for free"/>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429000" cy="4343400"/>
          </a:xfrm>
          <a:prstGeom prst="rect">
            <a:avLst/>
          </a:prstGeom>
          <a:noFill/>
          <a:ln>
            <a:noFill/>
          </a:ln>
        </p:spPr>
      </p:pic>
    </p:spTree>
    <p:extLst>
      <p:ext uri="{BB962C8B-B14F-4D97-AF65-F5344CB8AC3E}">
        <p14:creationId xmlns:p14="http://schemas.microsoft.com/office/powerpoint/2010/main" val="3242071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sz="3600" dirty="0">
                <a:solidFill>
                  <a:srgbClr val="000000"/>
                </a:solidFill>
                <a:latin typeface="Bookman Old Style"/>
                <a:ea typeface="Calibri"/>
                <a:cs typeface="Calibri"/>
              </a:rPr>
              <a:t>Matthew </a:t>
            </a:r>
            <a:r>
              <a:rPr lang="en-US" sz="3600" dirty="0" smtClean="0">
                <a:solidFill>
                  <a:srgbClr val="000000"/>
                </a:solidFill>
                <a:latin typeface="Bookman Old Style"/>
                <a:ea typeface="Calibri"/>
                <a:cs typeface="Calibri"/>
              </a:rPr>
              <a:t>MacDonald,</a:t>
            </a:r>
            <a:br>
              <a:rPr lang="en-US" sz="3600" dirty="0" smtClean="0">
                <a:solidFill>
                  <a:srgbClr val="000000"/>
                </a:solidFill>
                <a:latin typeface="Bookman Old Style"/>
                <a:ea typeface="Calibri"/>
                <a:cs typeface="Calibri"/>
              </a:rPr>
            </a:br>
            <a:r>
              <a:rPr lang="en-US" sz="3600" i="1" dirty="0" smtClean="0">
                <a:solidFill>
                  <a:srgbClr val="000000"/>
                </a:solidFill>
                <a:latin typeface="Bookman Old Style"/>
                <a:ea typeface="Calibri"/>
                <a:cs typeface="Calibri"/>
              </a:rPr>
              <a:t>Creating </a:t>
            </a:r>
            <a:r>
              <a:rPr lang="en-US" sz="3600" i="1" dirty="0">
                <a:solidFill>
                  <a:srgbClr val="000000"/>
                </a:solidFill>
                <a:latin typeface="Bookman Old Style"/>
                <a:ea typeface="Calibri"/>
                <a:cs typeface="Calibri"/>
              </a:rPr>
              <a:t>a Web Site</a:t>
            </a:r>
            <a:r>
              <a:rPr lang="en-US" sz="3600" i="1" dirty="0" smtClean="0">
                <a:solidFill>
                  <a:srgbClr val="000000"/>
                </a:solidFill>
                <a:latin typeface="Bookman Old Style"/>
                <a:ea typeface="Calibri"/>
                <a:cs typeface="Calibri"/>
              </a:rPr>
              <a:t>: The </a:t>
            </a:r>
            <a:r>
              <a:rPr lang="en-US" sz="3600" i="1" dirty="0">
                <a:solidFill>
                  <a:srgbClr val="000000"/>
                </a:solidFill>
                <a:latin typeface="Bookman Old Style"/>
                <a:ea typeface="Calibri"/>
                <a:cs typeface="Calibri"/>
              </a:rPr>
              <a:t>Missing </a:t>
            </a:r>
            <a:r>
              <a:rPr lang="en-US" sz="3600" i="1" dirty="0" smtClean="0">
                <a:solidFill>
                  <a:srgbClr val="000000"/>
                </a:solidFill>
                <a:latin typeface="Bookman Old Style"/>
                <a:ea typeface="Calibri"/>
                <a:cs typeface="Calibri"/>
              </a:rPr>
              <a:t>Manual</a:t>
            </a:r>
            <a:r>
              <a:rPr lang="en-US" sz="3600" dirty="0" smtClean="0">
                <a:solidFill>
                  <a:srgbClr val="000000"/>
                </a:solidFill>
                <a:latin typeface="Bookman Old Style"/>
                <a:ea typeface="Calibri"/>
                <a:cs typeface="Calibri"/>
              </a:rPr>
              <a:t> </a:t>
            </a:r>
            <a:r>
              <a:rPr lang="en-US" sz="3600" dirty="0">
                <a:solidFill>
                  <a:srgbClr val="000000"/>
                </a:solidFill>
                <a:latin typeface="Bookman Old Style"/>
                <a:ea typeface="Calibri"/>
                <a:cs typeface="Calibri"/>
              </a:rPr>
              <a:t>(2</a:t>
            </a:r>
            <a:r>
              <a:rPr lang="en-US" sz="3600" baseline="30000" dirty="0">
                <a:solidFill>
                  <a:srgbClr val="000000"/>
                </a:solidFill>
                <a:latin typeface="Bookman Old Style"/>
                <a:ea typeface="Calibri"/>
                <a:cs typeface="Calibri"/>
              </a:rPr>
              <a:t>nd</a:t>
            </a:r>
            <a:r>
              <a:rPr lang="en-US" sz="3600" dirty="0">
                <a:solidFill>
                  <a:srgbClr val="000000"/>
                </a:solidFill>
                <a:latin typeface="Bookman Old Style"/>
                <a:ea typeface="Calibri"/>
                <a:cs typeface="Calibri"/>
              </a:rPr>
              <a:t> ed., 2009</a:t>
            </a:r>
            <a:r>
              <a:rPr lang="en-US" sz="3600" dirty="0" smtClean="0">
                <a:solidFill>
                  <a:srgbClr val="000000"/>
                </a:solidFill>
                <a:latin typeface="Bookman Old Style"/>
                <a:ea typeface="Calibri"/>
                <a:cs typeface="Calibri"/>
              </a:rPr>
              <a:t>)</a:t>
            </a:r>
            <a:endParaRPr lang="en-US" sz="3600" dirty="0"/>
          </a:p>
        </p:txBody>
      </p:sp>
      <p:sp>
        <p:nvSpPr>
          <p:cNvPr id="3" name="Content Placeholder 2"/>
          <p:cNvSpPr>
            <a:spLocks noGrp="1"/>
          </p:cNvSpPr>
          <p:nvPr>
            <p:ph sz="half" idx="1"/>
          </p:nvPr>
        </p:nvSpPr>
        <p:spPr>
          <a:xfrm>
            <a:off x="457200" y="1752600"/>
            <a:ext cx="4572000" cy="4373563"/>
          </a:xfrm>
        </p:spPr>
        <p:txBody>
          <a:bodyPr/>
          <a:lstStyle/>
          <a:p>
            <a:pPr marL="114300" marR="0" indent="-457200">
              <a:spcBef>
                <a:spcPts val="0"/>
              </a:spcBef>
              <a:spcAft>
                <a:spcPts val="0"/>
              </a:spcAft>
              <a:buFont typeface="+mj-lt"/>
              <a:buAutoNum type="arabicPeriod"/>
            </a:pPr>
            <a:r>
              <a:rPr lang="en-US" sz="2000" dirty="0">
                <a:solidFill>
                  <a:srgbClr val="000000"/>
                </a:solidFill>
                <a:latin typeface="Bookman Old Style"/>
                <a:ea typeface="Calibri"/>
                <a:cs typeface="Calibri"/>
              </a:rPr>
              <a:t>“If you want to be really conservative, you won’t go wrong with any of these fonts: Times, Arial, Helvetica, Courier” </a:t>
            </a:r>
            <a:r>
              <a:rPr lang="en-US" sz="2000" dirty="0" smtClean="0">
                <a:solidFill>
                  <a:srgbClr val="000000"/>
                </a:solidFill>
                <a:latin typeface="Bookman Old Style"/>
                <a:ea typeface="Calibri"/>
                <a:cs typeface="Calibri"/>
              </a:rPr>
              <a:t>(157</a:t>
            </a:r>
            <a:r>
              <a:rPr lang="en-US" sz="2000" dirty="0">
                <a:solidFill>
                  <a:srgbClr val="000000"/>
                </a:solidFill>
                <a:latin typeface="Bookman Old Style"/>
                <a:ea typeface="Calibri"/>
                <a:cs typeface="Calibri"/>
              </a:rPr>
              <a:t>)</a:t>
            </a:r>
            <a:endParaRPr lang="en-US" sz="2000" dirty="0">
              <a:latin typeface="Bookman Old Style"/>
              <a:ea typeface="Bookman Old Style"/>
              <a:cs typeface="Times New Roman"/>
            </a:endParaRPr>
          </a:p>
          <a:p>
            <a:pPr marL="114300" marR="0" indent="-457200">
              <a:spcBef>
                <a:spcPts val="0"/>
              </a:spcBef>
              <a:spcAft>
                <a:spcPts val="0"/>
              </a:spcAft>
              <a:buFont typeface="+mj-lt"/>
              <a:buAutoNum type="arabicPeriod"/>
            </a:pPr>
            <a:r>
              <a:rPr lang="en-US" sz="2000" dirty="0">
                <a:solidFill>
                  <a:srgbClr val="000000"/>
                </a:solidFill>
                <a:latin typeface="Bookman Old Style"/>
                <a:ea typeface="Calibri"/>
                <a:cs typeface="Calibri"/>
              </a:rPr>
              <a:t>“Once you pinpoint your Web site’s </a:t>
            </a:r>
            <a:r>
              <a:rPr lang="en-US" sz="2000" i="1" dirty="0">
                <a:solidFill>
                  <a:srgbClr val="000000"/>
                </a:solidFill>
                <a:latin typeface="Bookman Old Style"/>
                <a:ea typeface="Calibri"/>
                <a:cs typeface="Calibri"/>
              </a:rPr>
              <a:t>raison d’être</a:t>
            </a:r>
            <a:r>
              <a:rPr lang="en-US" sz="2000" dirty="0">
                <a:solidFill>
                  <a:srgbClr val="000000"/>
                </a:solidFill>
                <a:latin typeface="Bookman Old Style"/>
                <a:ea typeface="Calibri"/>
                <a:cs typeface="Calibri"/>
              </a:rPr>
              <a:t>, you should have a better idea about who your visitors will be.  Knowing and understanding your audience is </a:t>
            </a:r>
            <a:r>
              <a:rPr lang="en-US" sz="2000" dirty="0" smtClean="0">
                <a:solidFill>
                  <a:srgbClr val="000000"/>
                </a:solidFill>
                <a:latin typeface="Bookman Old Style"/>
                <a:ea typeface="Calibri"/>
                <a:cs typeface="Calibri"/>
              </a:rPr>
              <a:t>[sic] crucial </a:t>
            </a:r>
            <a:r>
              <a:rPr lang="en-US" sz="2000" dirty="0">
                <a:solidFill>
                  <a:srgbClr val="000000"/>
                </a:solidFill>
                <a:latin typeface="Bookman Old Style"/>
                <a:ea typeface="Calibri"/>
                <a:cs typeface="Calibri"/>
              </a:rPr>
              <a:t>to making your Web site </a:t>
            </a:r>
            <a:r>
              <a:rPr lang="en-US" sz="2000" dirty="0" smtClean="0">
                <a:solidFill>
                  <a:srgbClr val="000000"/>
                </a:solidFill>
                <a:latin typeface="Bookman Old Style"/>
                <a:ea typeface="Calibri"/>
                <a:cs typeface="Calibri"/>
              </a:rPr>
              <a:t>effective.” </a:t>
            </a:r>
            <a:r>
              <a:rPr lang="en-US" sz="2000" dirty="0">
                <a:solidFill>
                  <a:srgbClr val="000000"/>
                </a:solidFill>
                <a:latin typeface="Bookman Old Style"/>
                <a:ea typeface="Calibri"/>
                <a:cs typeface="Calibri"/>
              </a:rPr>
              <a:t>(17)</a:t>
            </a:r>
            <a:endParaRPr lang="en-US" sz="2000" dirty="0">
              <a:latin typeface="Bookman Old Style"/>
              <a:ea typeface="Bookman Old Style"/>
              <a:cs typeface="Times New Roman"/>
            </a:endParaRPr>
          </a:p>
          <a:p>
            <a:pPr marL="114300" marR="0" indent="-457200">
              <a:spcBef>
                <a:spcPts val="0"/>
              </a:spcBef>
              <a:spcAft>
                <a:spcPts val="0"/>
              </a:spcAft>
              <a:buFont typeface="+mj-lt"/>
              <a:buAutoNum type="arabicPeriod"/>
            </a:pPr>
            <a:r>
              <a:rPr lang="en-US" sz="2000" dirty="0">
                <a:solidFill>
                  <a:srgbClr val="000000"/>
                </a:solidFill>
                <a:latin typeface="Bookman Old Style"/>
                <a:ea typeface="Calibri"/>
                <a:cs typeface="Calibri"/>
              </a:rPr>
              <a:t>“Keep it simple” (19)</a:t>
            </a:r>
            <a:endParaRPr lang="en-US" sz="2000" dirty="0">
              <a:latin typeface="Bookman Old Style"/>
              <a:ea typeface="Bookman Old Style"/>
              <a:cs typeface="Times New Roman"/>
            </a:endParaRPr>
          </a:p>
          <a:p>
            <a:pPr marL="114300" marR="0" indent="-457200">
              <a:spcBef>
                <a:spcPts val="0"/>
              </a:spcBef>
              <a:spcAft>
                <a:spcPts val="0"/>
              </a:spcAft>
              <a:buFont typeface="+mj-lt"/>
              <a:buAutoNum type="arabicPeriod"/>
            </a:pPr>
            <a:r>
              <a:rPr lang="en-US" sz="2000" dirty="0">
                <a:solidFill>
                  <a:srgbClr val="000000"/>
                </a:solidFill>
                <a:latin typeface="Bookman Old Style"/>
                <a:ea typeface="Calibri"/>
                <a:cs typeface="Calibri"/>
              </a:rPr>
              <a:t>“Be consistent”</a:t>
            </a:r>
            <a:endParaRPr lang="en-US" sz="2000" dirty="0">
              <a:latin typeface="Bookman Old Style"/>
              <a:ea typeface="Bookman Old Style"/>
              <a:cs typeface="Times New Roman"/>
            </a:endParaRPr>
          </a:p>
          <a:p>
            <a:pPr marL="114300" marR="0" indent="-457200">
              <a:spcBef>
                <a:spcPts val="0"/>
              </a:spcBef>
              <a:spcAft>
                <a:spcPts val="0"/>
              </a:spcAft>
              <a:buFont typeface="+mj-lt"/>
              <a:buAutoNum type="arabicPeriod"/>
            </a:pPr>
            <a:r>
              <a:rPr lang="en-US" sz="2000" dirty="0">
                <a:solidFill>
                  <a:srgbClr val="000000"/>
                </a:solidFill>
                <a:latin typeface="Bookman Old Style"/>
                <a:ea typeface="Calibri"/>
                <a:cs typeface="Calibri"/>
              </a:rPr>
              <a:t>“Know your audience” (20</a:t>
            </a:r>
            <a:r>
              <a:rPr lang="en-US" sz="2000" dirty="0" smtClean="0">
                <a:solidFill>
                  <a:srgbClr val="000000"/>
                </a:solidFill>
                <a:latin typeface="Bookman Old Style"/>
                <a:ea typeface="Calibri"/>
                <a:cs typeface="Calibri"/>
              </a:rPr>
              <a:t>)</a:t>
            </a:r>
            <a:endParaRPr lang="en-US" sz="2000" dirty="0">
              <a:latin typeface="Bookman Old Style"/>
              <a:ea typeface="Bookman Old Style"/>
              <a:cs typeface="Times New Roman"/>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7</a:t>
            </a:fld>
            <a:endParaRPr lang="en-US" dirty="0">
              <a:solidFill>
                <a:srgbClr val="000000"/>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69627" y="1808912"/>
            <a:ext cx="3259973" cy="42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48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sz="3600" dirty="0">
                <a:solidFill>
                  <a:srgbClr val="000000"/>
                </a:solidFill>
                <a:latin typeface="Bookman Old Style"/>
                <a:ea typeface="Calibri"/>
                <a:cs typeface="Calibri"/>
              </a:rPr>
              <a:t>Matthew </a:t>
            </a:r>
            <a:r>
              <a:rPr lang="en-US" sz="3600" dirty="0" smtClean="0">
                <a:solidFill>
                  <a:srgbClr val="000000"/>
                </a:solidFill>
                <a:latin typeface="Bookman Old Style"/>
                <a:ea typeface="Calibri"/>
                <a:cs typeface="Calibri"/>
              </a:rPr>
              <a:t>MacDonald,</a:t>
            </a:r>
            <a:br>
              <a:rPr lang="en-US" sz="3600" dirty="0" smtClean="0">
                <a:solidFill>
                  <a:srgbClr val="000000"/>
                </a:solidFill>
                <a:latin typeface="Bookman Old Style"/>
                <a:ea typeface="Calibri"/>
                <a:cs typeface="Calibri"/>
              </a:rPr>
            </a:br>
            <a:r>
              <a:rPr lang="en-US" sz="3600" i="1" dirty="0" smtClean="0">
                <a:solidFill>
                  <a:srgbClr val="000000"/>
                </a:solidFill>
                <a:latin typeface="Bookman Old Style"/>
                <a:ea typeface="Calibri"/>
                <a:cs typeface="Calibri"/>
              </a:rPr>
              <a:t>Creating </a:t>
            </a:r>
            <a:r>
              <a:rPr lang="en-US" sz="3600" i="1" dirty="0">
                <a:solidFill>
                  <a:srgbClr val="000000"/>
                </a:solidFill>
                <a:latin typeface="Bookman Old Style"/>
                <a:ea typeface="Calibri"/>
                <a:cs typeface="Calibri"/>
              </a:rPr>
              <a:t>a Web Site: The Missing </a:t>
            </a:r>
            <a:r>
              <a:rPr lang="en-US" sz="3600" i="1" dirty="0" smtClean="0">
                <a:solidFill>
                  <a:srgbClr val="000000"/>
                </a:solidFill>
                <a:latin typeface="Bookman Old Style"/>
                <a:ea typeface="Calibri"/>
                <a:cs typeface="Calibri"/>
              </a:rPr>
              <a:t>Manual</a:t>
            </a:r>
            <a:r>
              <a:rPr lang="en-US" sz="3600" dirty="0" smtClean="0">
                <a:solidFill>
                  <a:srgbClr val="000000"/>
                </a:solidFill>
                <a:latin typeface="Bookman Old Style"/>
                <a:ea typeface="Calibri"/>
                <a:cs typeface="Calibri"/>
              </a:rPr>
              <a:t> </a:t>
            </a:r>
            <a:r>
              <a:rPr lang="en-US" sz="3600" dirty="0">
                <a:solidFill>
                  <a:srgbClr val="000000"/>
                </a:solidFill>
                <a:latin typeface="Bookman Old Style"/>
                <a:ea typeface="Calibri"/>
                <a:cs typeface="Calibri"/>
              </a:rPr>
              <a:t>(2</a:t>
            </a:r>
            <a:r>
              <a:rPr lang="en-US" sz="3600" baseline="30000" dirty="0">
                <a:solidFill>
                  <a:srgbClr val="000000"/>
                </a:solidFill>
                <a:latin typeface="Bookman Old Style"/>
                <a:ea typeface="Calibri"/>
                <a:cs typeface="Calibri"/>
              </a:rPr>
              <a:t>nd</a:t>
            </a:r>
            <a:r>
              <a:rPr lang="en-US" sz="3600" dirty="0">
                <a:solidFill>
                  <a:srgbClr val="000000"/>
                </a:solidFill>
                <a:latin typeface="Bookman Old Style"/>
                <a:ea typeface="Calibri"/>
                <a:cs typeface="Calibri"/>
              </a:rPr>
              <a:t> ed., 2009</a:t>
            </a:r>
            <a:r>
              <a:rPr lang="en-US" sz="3600" dirty="0" smtClean="0">
                <a:solidFill>
                  <a:srgbClr val="000000"/>
                </a:solidFill>
                <a:latin typeface="Bookman Old Style"/>
                <a:ea typeface="Calibri"/>
                <a:cs typeface="Calibri"/>
              </a:rPr>
              <a:t>)</a:t>
            </a:r>
            <a:endParaRPr lang="en-US" sz="3600" dirty="0"/>
          </a:p>
        </p:txBody>
      </p:sp>
      <p:sp>
        <p:nvSpPr>
          <p:cNvPr id="3" name="Content Placeholder 2"/>
          <p:cNvSpPr>
            <a:spLocks noGrp="1"/>
          </p:cNvSpPr>
          <p:nvPr>
            <p:ph sz="half" idx="1"/>
          </p:nvPr>
        </p:nvSpPr>
        <p:spPr>
          <a:xfrm>
            <a:off x="457200" y="1828800"/>
            <a:ext cx="4343400" cy="4297363"/>
          </a:xfrm>
        </p:spPr>
        <p:txBody>
          <a:bodyPr/>
          <a:lstStyle/>
          <a:p>
            <a:pPr marL="114300" marR="0" indent="-457200">
              <a:spcBef>
                <a:spcPts val="0"/>
              </a:spcBef>
              <a:spcAft>
                <a:spcPts val="0"/>
              </a:spcAft>
              <a:buFont typeface="+mj-lt"/>
              <a:buAutoNum type="arabicPeriod"/>
            </a:pPr>
            <a:r>
              <a:rPr lang="en-US" sz="2400" dirty="0" smtClean="0">
                <a:solidFill>
                  <a:srgbClr val="000000"/>
                </a:solidFill>
                <a:latin typeface="Bookman Old Style"/>
                <a:ea typeface="Calibri"/>
                <a:cs typeface="Calibri"/>
              </a:rPr>
              <a:t>Domaindirect.com</a:t>
            </a:r>
            <a:endParaRPr lang="en-US" sz="2400" dirty="0">
              <a:latin typeface="Bookman Old Style"/>
              <a:ea typeface="Bookman Old Style"/>
              <a:cs typeface="Times New Roman"/>
            </a:endParaRPr>
          </a:p>
          <a:p>
            <a:pPr marL="114300" marR="0" indent="-457200">
              <a:spcBef>
                <a:spcPts val="0"/>
              </a:spcBef>
              <a:spcAft>
                <a:spcPts val="0"/>
              </a:spcAft>
              <a:buFont typeface="+mj-lt"/>
              <a:buAutoNum type="arabicPeriod"/>
            </a:pPr>
            <a:r>
              <a:rPr lang="en-US" sz="2400" dirty="0">
                <a:solidFill>
                  <a:srgbClr val="000000"/>
                </a:solidFill>
                <a:latin typeface="Bookman Old Style"/>
                <a:ea typeface="Calibri"/>
                <a:cs typeface="Calibri"/>
              </a:rPr>
              <a:t>Open Directory </a:t>
            </a:r>
            <a:r>
              <a:rPr lang="en-US" sz="2400" dirty="0" smtClean="0">
                <a:solidFill>
                  <a:srgbClr val="000000"/>
                </a:solidFill>
                <a:latin typeface="Bookman Old Style"/>
                <a:ea typeface="Calibri"/>
                <a:cs typeface="Calibri"/>
              </a:rPr>
              <a:t>Project </a:t>
            </a:r>
            <a:r>
              <a:rPr lang="en-US" sz="2400" dirty="0">
                <a:solidFill>
                  <a:srgbClr val="000000"/>
                </a:solidFill>
                <a:latin typeface="Bookman Old Style"/>
                <a:ea typeface="Calibri"/>
                <a:cs typeface="Calibri"/>
              </a:rPr>
              <a:t>(</a:t>
            </a:r>
            <a:r>
              <a:rPr lang="en-US" sz="2400" u="sng" dirty="0">
                <a:solidFill>
                  <a:srgbClr val="0000FF"/>
                </a:solidFill>
                <a:latin typeface="Bookman Old Style"/>
                <a:ea typeface="Calibri"/>
                <a:cs typeface="Calibri"/>
                <a:hlinkClick r:id="rId2"/>
              </a:rPr>
              <a:t>http://</a:t>
            </a:r>
            <a:r>
              <a:rPr lang="en-US" sz="2400" u="sng" dirty="0" smtClean="0">
                <a:solidFill>
                  <a:srgbClr val="0000FF"/>
                </a:solidFill>
                <a:latin typeface="Bookman Old Style"/>
                <a:ea typeface="Calibri"/>
                <a:cs typeface="Calibri"/>
                <a:hlinkClick r:id="rId2"/>
              </a:rPr>
              <a:t>dmoz.org</a:t>
            </a:r>
            <a:r>
              <a:rPr lang="en-US" sz="2400" dirty="0" smtClean="0">
                <a:solidFill>
                  <a:srgbClr val="000000"/>
                </a:solidFill>
                <a:latin typeface="Bookman Old Style"/>
                <a:ea typeface="Calibri"/>
                <a:cs typeface="Calibri"/>
              </a:rPr>
              <a:t> 313</a:t>
            </a:r>
            <a:r>
              <a:rPr lang="en-US" sz="2400" dirty="0">
                <a:solidFill>
                  <a:srgbClr val="000000"/>
                </a:solidFill>
                <a:latin typeface="Bookman Old Style"/>
                <a:ea typeface="Calibri"/>
                <a:cs typeface="Calibri"/>
              </a:rPr>
              <a:t>)</a:t>
            </a:r>
            <a:endParaRPr lang="en-US" sz="2400" dirty="0">
              <a:latin typeface="Bookman Old Style"/>
              <a:ea typeface="Bookman Old Style"/>
              <a:cs typeface="Times New Roman"/>
            </a:endParaRPr>
          </a:p>
          <a:p>
            <a:pPr marL="114300" marR="0" indent="-457200">
              <a:spcBef>
                <a:spcPts val="0"/>
              </a:spcBef>
              <a:spcAft>
                <a:spcPts val="0"/>
              </a:spcAft>
              <a:buFont typeface="+mj-lt"/>
              <a:buAutoNum type="arabicPeriod"/>
            </a:pPr>
            <a:r>
              <a:rPr lang="en-US" sz="2400" dirty="0" smtClean="0">
                <a:solidFill>
                  <a:srgbClr val="000000"/>
                </a:solidFill>
                <a:latin typeface="Bookman Old Style"/>
                <a:ea typeface="Calibri"/>
                <a:cs typeface="Calibri"/>
              </a:rPr>
              <a:t>Adding </a:t>
            </a:r>
            <a:r>
              <a:rPr lang="en-US" sz="2400" dirty="0">
                <a:solidFill>
                  <a:srgbClr val="000000"/>
                </a:solidFill>
                <a:latin typeface="Bookman Old Style"/>
                <a:ea typeface="Calibri"/>
                <a:cs typeface="Calibri"/>
              </a:rPr>
              <a:t>URL directly on Google (</a:t>
            </a:r>
            <a:r>
              <a:rPr lang="en-US" sz="2400" u="sng" dirty="0" smtClean="0">
                <a:solidFill>
                  <a:srgbClr val="0000FF"/>
                </a:solidFill>
                <a:latin typeface="Bookman Old Style"/>
                <a:ea typeface="Calibri"/>
                <a:cs typeface="Calibri"/>
                <a:hlinkClick r:id="rId3"/>
              </a:rPr>
              <a:t>www.google.com/addurl</a:t>
            </a:r>
            <a:r>
              <a:rPr lang="en-US" sz="2400" dirty="0" smtClean="0">
                <a:solidFill>
                  <a:srgbClr val="000000"/>
                </a:solidFill>
                <a:latin typeface="Bookman Old Style"/>
                <a:ea typeface="Calibri"/>
                <a:cs typeface="Calibri"/>
              </a:rPr>
              <a:t> 317</a:t>
            </a:r>
            <a:r>
              <a:rPr lang="en-US" sz="2400" dirty="0">
                <a:solidFill>
                  <a:srgbClr val="000000"/>
                </a:solidFill>
                <a:latin typeface="Bookman Old Style"/>
                <a:ea typeface="Calibri"/>
                <a:cs typeface="Calibri"/>
              </a:rPr>
              <a:t>)</a:t>
            </a:r>
            <a:endParaRPr lang="en-US" sz="2400" dirty="0">
              <a:latin typeface="Bookman Old Style"/>
              <a:ea typeface="Bookman Old Style"/>
              <a:cs typeface="Times New Roman"/>
            </a:endParaRPr>
          </a:p>
          <a:p>
            <a:pPr marL="114300" marR="0" indent="-457200">
              <a:spcBef>
                <a:spcPts val="0"/>
              </a:spcBef>
              <a:spcAft>
                <a:spcPts val="0"/>
              </a:spcAft>
              <a:buFont typeface="+mj-lt"/>
              <a:buAutoNum type="arabicPeriod"/>
            </a:pPr>
            <a:r>
              <a:rPr lang="en-US" sz="2400" dirty="0">
                <a:solidFill>
                  <a:srgbClr val="000000"/>
                </a:solidFill>
                <a:latin typeface="Bookman Old Style"/>
                <a:ea typeface="Calibri"/>
                <a:cs typeface="Calibri"/>
              </a:rPr>
              <a:t>Amazon’s affiliate program (</a:t>
            </a:r>
            <a:r>
              <a:rPr lang="en-US" sz="2400" u="sng" dirty="0">
                <a:solidFill>
                  <a:srgbClr val="0000FF"/>
                </a:solidFill>
                <a:latin typeface="Bookman Old Style"/>
                <a:ea typeface="Calibri"/>
                <a:cs typeface="Calibri"/>
                <a:hlinkClick r:id="rId4"/>
              </a:rPr>
              <a:t>http://affiliate-program.amazon.com/</a:t>
            </a:r>
            <a:r>
              <a:rPr lang="en-US" sz="2400" dirty="0">
                <a:solidFill>
                  <a:srgbClr val="000000"/>
                </a:solidFill>
                <a:latin typeface="Bookman Old Style"/>
                <a:ea typeface="Calibri"/>
                <a:cs typeface="Calibri"/>
              </a:rPr>
              <a:t> 381</a:t>
            </a:r>
            <a:r>
              <a:rPr lang="en-US" sz="2400" dirty="0" smtClean="0">
                <a:solidFill>
                  <a:srgbClr val="000000"/>
                </a:solidFill>
                <a:latin typeface="Bookman Old Style"/>
                <a:ea typeface="Calibri"/>
                <a:cs typeface="Calibri"/>
              </a:rPr>
              <a:t>)</a:t>
            </a:r>
            <a:endParaRPr lang="en-US" sz="2400" dirty="0">
              <a:latin typeface="Bookman Old Style"/>
              <a:ea typeface="Bookman Old Style"/>
              <a:cs typeface="Times New Roman"/>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8</a:t>
            </a:fld>
            <a:endParaRPr lang="en-US" dirty="0">
              <a:solidFill>
                <a:srgbClr val="000000"/>
              </a:solidFill>
            </a:endParaRPr>
          </a:p>
        </p:txBody>
      </p:sp>
      <p:pic>
        <p:nvPicPr>
          <p:cNvPr id="2050"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969627" y="1808912"/>
            <a:ext cx="3259973" cy="42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088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sz="2800" dirty="0">
                <a:solidFill>
                  <a:srgbClr val="000000"/>
                </a:solidFill>
                <a:latin typeface="Bookman Old Style"/>
                <a:ea typeface="Calibri"/>
                <a:cs typeface="Calibri"/>
              </a:rPr>
              <a:t>“Web </a:t>
            </a:r>
            <a:r>
              <a:rPr lang="en-US" sz="2800" dirty="0" smtClean="0">
                <a:solidFill>
                  <a:srgbClr val="000000"/>
                </a:solidFill>
                <a:latin typeface="Bookman Old Style"/>
                <a:ea typeface="Calibri"/>
                <a:cs typeface="Calibri"/>
              </a:rPr>
              <a:t>Page Design”,</a:t>
            </a:r>
            <a:br>
              <a:rPr lang="en-US" sz="2800" dirty="0" smtClean="0">
                <a:solidFill>
                  <a:srgbClr val="000000"/>
                </a:solidFill>
                <a:latin typeface="Bookman Old Style"/>
                <a:ea typeface="Calibri"/>
                <a:cs typeface="Calibri"/>
              </a:rPr>
            </a:br>
            <a:r>
              <a:rPr lang="en-US" sz="2800" i="1" dirty="0" smtClean="0">
                <a:solidFill>
                  <a:srgbClr val="000000"/>
                </a:solidFill>
                <a:latin typeface="Bookman Old Style"/>
                <a:ea typeface="Calibri"/>
                <a:cs typeface="Calibri"/>
              </a:rPr>
              <a:t>Dictionary </a:t>
            </a:r>
            <a:r>
              <a:rPr lang="en-US" sz="2800" i="1" dirty="0">
                <a:solidFill>
                  <a:srgbClr val="000000"/>
                </a:solidFill>
                <a:latin typeface="Bookman Old Style"/>
                <a:ea typeface="Calibri"/>
                <a:cs typeface="Calibri"/>
              </a:rPr>
              <a:t>of </a:t>
            </a:r>
            <a:r>
              <a:rPr lang="en-US" sz="2800" i="1" dirty="0" smtClean="0">
                <a:solidFill>
                  <a:srgbClr val="000000"/>
                </a:solidFill>
                <a:latin typeface="Bookman Old Style"/>
                <a:ea typeface="Calibri"/>
                <a:cs typeface="Calibri"/>
              </a:rPr>
              <a:t>Computer and </a:t>
            </a:r>
            <a:r>
              <a:rPr lang="en-US" sz="2800" i="1" dirty="0">
                <a:solidFill>
                  <a:srgbClr val="000000"/>
                </a:solidFill>
                <a:latin typeface="Bookman Old Style"/>
                <a:ea typeface="Calibri"/>
                <a:cs typeface="Calibri"/>
              </a:rPr>
              <a:t>Internet </a:t>
            </a:r>
            <a:r>
              <a:rPr lang="en-US" sz="2800" i="1" dirty="0" smtClean="0">
                <a:solidFill>
                  <a:srgbClr val="000000"/>
                </a:solidFill>
                <a:latin typeface="Bookman Old Style"/>
                <a:ea typeface="Calibri"/>
                <a:cs typeface="Calibri"/>
              </a:rPr>
              <a:t>Terms </a:t>
            </a:r>
            <a:r>
              <a:rPr lang="en-US" sz="2800" dirty="0" smtClean="0">
                <a:solidFill>
                  <a:srgbClr val="000000"/>
                </a:solidFill>
                <a:latin typeface="Bookman Old Style"/>
                <a:ea typeface="Calibri"/>
                <a:cs typeface="Calibri"/>
              </a:rPr>
              <a:t>(2013)</a:t>
            </a:r>
            <a:endParaRPr lang="en-US" sz="3600" dirty="0"/>
          </a:p>
        </p:txBody>
      </p:sp>
      <p:sp>
        <p:nvSpPr>
          <p:cNvPr id="3" name="Content Placeholder 2"/>
          <p:cNvSpPr>
            <a:spLocks noGrp="1"/>
          </p:cNvSpPr>
          <p:nvPr>
            <p:ph sz="half" idx="1"/>
          </p:nvPr>
        </p:nvSpPr>
        <p:spPr>
          <a:xfrm>
            <a:off x="457200" y="1600200"/>
            <a:ext cx="5715000" cy="4525963"/>
          </a:xfrm>
        </p:spPr>
        <p:txBody>
          <a:bodyPr/>
          <a:lstStyle/>
          <a:p>
            <a:pPr marL="114300" marR="0" indent="-457200">
              <a:spcBef>
                <a:spcPts val="0"/>
              </a:spcBef>
              <a:spcAft>
                <a:spcPts val="0"/>
              </a:spcAft>
              <a:buFont typeface="+mj-lt"/>
              <a:buAutoNum type="arabicPeriod"/>
            </a:pPr>
            <a:r>
              <a:rPr lang="en-US" sz="2000" dirty="0" smtClean="0">
                <a:latin typeface="Bookman Old Style"/>
                <a:ea typeface="Bookman Old Style"/>
                <a:cs typeface="Times New Roman"/>
              </a:rPr>
              <a:t>“Decide </a:t>
            </a:r>
            <a:r>
              <a:rPr lang="en-US" sz="2000" dirty="0">
                <a:latin typeface="Bookman Old Style"/>
                <a:ea typeface="Bookman Old Style"/>
                <a:cs typeface="Times New Roman"/>
              </a:rPr>
              <a:t>on the purpose of your web page.</a:t>
            </a:r>
          </a:p>
          <a:p>
            <a:pPr marL="114300" marR="0" indent="-457200">
              <a:spcBef>
                <a:spcPts val="0"/>
              </a:spcBef>
              <a:spcAft>
                <a:spcPts val="0"/>
              </a:spcAft>
              <a:buFont typeface="+mj-lt"/>
              <a:buAutoNum type="arabicPeriod"/>
            </a:pPr>
            <a:r>
              <a:rPr lang="en-US" sz="2000" dirty="0">
                <a:latin typeface="Bookman Old Style"/>
                <a:ea typeface="Bookman Old Style"/>
                <a:cs typeface="Times New Roman"/>
              </a:rPr>
              <a:t>Plan for maintainability.</a:t>
            </a:r>
          </a:p>
          <a:p>
            <a:pPr marL="114300" marR="0" indent="-457200">
              <a:spcBef>
                <a:spcPts val="0"/>
              </a:spcBef>
              <a:spcAft>
                <a:spcPts val="0"/>
              </a:spcAft>
              <a:buFont typeface="+mj-lt"/>
              <a:buAutoNum type="arabicPeriod"/>
            </a:pPr>
            <a:r>
              <a:rPr lang="en-US" sz="2000" dirty="0">
                <a:latin typeface="Bookman Old Style"/>
                <a:ea typeface="Bookman Old Style"/>
                <a:cs typeface="Times New Roman"/>
              </a:rPr>
              <a:t>If you want people to visit your web site repeatedly, put something useful there  [….]</a:t>
            </a:r>
          </a:p>
          <a:p>
            <a:pPr marL="114300" marR="0" indent="-457200">
              <a:spcBef>
                <a:spcPts val="0"/>
              </a:spcBef>
              <a:spcAft>
                <a:spcPts val="0"/>
              </a:spcAft>
              <a:buFont typeface="+mj-lt"/>
              <a:buAutoNum type="arabicPeriod"/>
            </a:pPr>
            <a:r>
              <a:rPr lang="en-US" sz="2000" dirty="0">
                <a:latin typeface="Bookman Old Style"/>
                <a:ea typeface="Bookman Old Style"/>
                <a:cs typeface="Times New Roman"/>
              </a:rPr>
              <a:t>Do not draw attention to the wrong things.</a:t>
            </a:r>
          </a:p>
          <a:p>
            <a:pPr marL="114300" marR="0" indent="-457200">
              <a:spcBef>
                <a:spcPts val="0"/>
              </a:spcBef>
              <a:spcAft>
                <a:spcPts val="0"/>
              </a:spcAft>
              <a:buFont typeface="+mj-lt"/>
              <a:buAutoNum type="arabicPeriod"/>
            </a:pPr>
            <a:r>
              <a:rPr lang="en-US" sz="2000" dirty="0">
                <a:latin typeface="Bookman Old Style"/>
                <a:ea typeface="Bookman Old Style"/>
                <a:cs typeface="Times New Roman"/>
              </a:rPr>
              <a:t>Remember that you do not have a captive audience.</a:t>
            </a:r>
          </a:p>
          <a:p>
            <a:pPr marL="114300" marR="0" indent="-457200">
              <a:spcBef>
                <a:spcPts val="0"/>
              </a:spcBef>
              <a:spcAft>
                <a:spcPts val="0"/>
              </a:spcAft>
              <a:buFont typeface="+mj-lt"/>
              <a:buAutoNum type="arabicPeriod"/>
            </a:pPr>
            <a:r>
              <a:rPr lang="en-US" sz="2000" dirty="0">
                <a:latin typeface="Bookman Old Style"/>
                <a:ea typeface="Bookman Old Style"/>
                <a:cs typeface="Times New Roman"/>
              </a:rPr>
              <a:t>Remember that some people still use older browsers.</a:t>
            </a:r>
          </a:p>
          <a:p>
            <a:pPr marL="114300" marR="0" indent="-457200">
              <a:spcBef>
                <a:spcPts val="0"/>
              </a:spcBef>
              <a:spcAft>
                <a:spcPts val="0"/>
              </a:spcAft>
              <a:buFont typeface="+mj-lt"/>
              <a:buAutoNum type="arabicPeriod"/>
            </a:pPr>
            <a:r>
              <a:rPr lang="en-US" sz="2000" dirty="0">
                <a:latin typeface="Bookman Old Style"/>
                <a:ea typeface="Bookman Old Style"/>
                <a:cs typeface="Times New Roman"/>
              </a:rPr>
              <a:t>Use dark type on a white background for anything the reader may need to print out.</a:t>
            </a:r>
          </a:p>
          <a:p>
            <a:pPr marL="114300" marR="0" indent="-457200">
              <a:spcBef>
                <a:spcPts val="0"/>
              </a:spcBef>
              <a:spcAft>
                <a:spcPts val="0"/>
              </a:spcAft>
              <a:buFont typeface="+mj-lt"/>
              <a:buAutoNum type="arabicPeriod"/>
            </a:pPr>
            <a:r>
              <a:rPr lang="en-US" sz="2000" dirty="0">
                <a:latin typeface="Bookman Old Style"/>
                <a:ea typeface="Bookman Old Style"/>
                <a:cs typeface="Times New Roman"/>
              </a:rPr>
              <a:t>Attach links to informative words, not the word </a:t>
            </a:r>
            <a:r>
              <a:rPr lang="en-US" sz="2000" dirty="0" smtClean="0">
                <a:latin typeface="Bookman Old Style"/>
                <a:ea typeface="Bookman Old Style"/>
                <a:cs typeface="Times New Roman"/>
              </a:rPr>
              <a:t>‘here’.”  (547</a:t>
            </a:r>
            <a:r>
              <a:rPr lang="en-US" sz="2000" dirty="0">
                <a:latin typeface="Bookman Old Style"/>
                <a:ea typeface="Bookman Old Style"/>
                <a:cs typeface="Times New Roman"/>
              </a:rPr>
              <a:t>)</a:t>
            </a:r>
          </a:p>
          <a:p>
            <a:pPr marL="114300" marR="0" indent="-457200">
              <a:spcBef>
                <a:spcPts val="0"/>
              </a:spcBef>
              <a:spcAft>
                <a:spcPts val="0"/>
              </a:spcAft>
              <a:buFont typeface="+mj-lt"/>
              <a:buAutoNum type="arabicPeriod"/>
            </a:pPr>
            <a:endParaRPr lang="en-US" sz="2000" dirty="0">
              <a:latin typeface="Bookman Old Style"/>
              <a:ea typeface="Bookman Old Style"/>
              <a:cs typeface="Times New Roman"/>
            </a:endParaRPr>
          </a:p>
        </p:txBody>
      </p:sp>
      <p:sp>
        <p:nvSpPr>
          <p:cNvPr id="4" name="Slide Number Placeholder 3"/>
          <p:cNvSpPr>
            <a:spLocks noGrp="1"/>
          </p:cNvSpPr>
          <p:nvPr>
            <p:ph type="sldNum" sz="quarter" idx="12"/>
          </p:nvPr>
        </p:nvSpPr>
        <p:spPr/>
        <p:txBody>
          <a:bodyPr/>
          <a:lstStyle/>
          <a:p>
            <a:pPr>
              <a:defRPr/>
            </a:pPr>
            <a:fld id="{2D721E5F-A94F-4540-A0B4-87D16506D100}" type="slidenum">
              <a:rPr lang="en-US" smtClean="0">
                <a:solidFill>
                  <a:srgbClr val="000000"/>
                </a:solidFill>
              </a:rPr>
              <a:pPr>
                <a:defRPr/>
              </a:pPr>
              <a:t>9</a:t>
            </a:fld>
            <a:endParaRPr lang="en-US" dirty="0">
              <a:solidFill>
                <a:srgbClr val="000000"/>
              </a:solidFill>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362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4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3">
    <a:dk1>
      <a:srgbClr val="000000"/>
    </a:dk1>
    <a:lt1>
      <a:srgbClr val="A50021"/>
    </a:lt1>
    <a:dk2>
      <a:srgbClr val="000000"/>
    </a:dk2>
    <a:lt2>
      <a:srgbClr val="808080"/>
    </a:lt2>
    <a:accent1>
      <a:srgbClr val="BBE0E3"/>
    </a:accent1>
    <a:accent2>
      <a:srgbClr val="333399"/>
    </a:accent2>
    <a:accent3>
      <a:srgbClr val="CFAAA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Origin</Template>
  <TotalTime>8504</TotalTime>
  <Words>1166</Words>
  <Application>Microsoft Office PowerPoint</Application>
  <PresentationFormat>On-screen Show (4:3)</PresentationFormat>
  <Paragraphs>109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Technology Meets Rhetoric: A Rogerian Methodological Review of the Visual Rhetoric of Websites Concerned with Abortion  PowerPoint to Accompany LifeTech Conference Presentation Dayton, Ohio 6 September 2014  Dr. Jeff Koloze DrJeffKoloze@att.net 216-262-3511  </vt:lpstr>
      <vt:lpstr>Agenda</vt:lpstr>
      <vt:lpstr>Dick Oliver and Charles Ashbacher, Sams Teach Yourself HTML and XHTML in 24 Hours (5th ed., 2001)</vt:lpstr>
      <vt:lpstr>Dick Oliver and Charles Ashbacher, Sams Teach Yourself HTML and XHTML in 24 Hours (5th ed., 2001) (cont.)</vt:lpstr>
      <vt:lpstr>Mark Bell, Build a Website for Free (2009)</vt:lpstr>
      <vt:lpstr>Mark Bell, Build a Website for Free (2009)</vt:lpstr>
      <vt:lpstr>Matthew MacDonald, Creating a Web Site: The Missing Manual (2nd ed., 2009)</vt:lpstr>
      <vt:lpstr>Matthew MacDonald, Creating a Web Site: The Missing Manual (2nd ed., 2009)</vt:lpstr>
      <vt:lpstr>“Web Page Design”, Dictionary of Computer and Internet Terms (2013)</vt:lpstr>
      <vt:lpstr>Dick Oliver, Sams Teach Yourself HTML 4 in 24 Hours (online, 2014)</vt:lpstr>
      <vt:lpstr>Patrick J. Lynch and Sarah Horton, Web Style Guide (3rd ed., 2011) </vt:lpstr>
      <vt:lpstr>Ian Lloyd, Build Your Own Website the Right Way Using HTML &amp; CSS (3rd ed., 2011)</vt:lpstr>
      <vt:lpstr>Danah Boyd, It’s Complicated: The Social Lives of Networked Teens (2014)</vt:lpstr>
      <vt:lpstr>Danah Boyd, It’s Complicated: The Social Lives of Networked Teens (2014) (cont.)</vt:lpstr>
      <vt:lpstr>Key Aspects of Aristotle’s Method of Argumentation</vt:lpstr>
      <vt:lpstr>Quiz on Aristotle’s Method Applied to Pro-Life Issues</vt:lpstr>
      <vt:lpstr>Key Aspects of Carl Rogers’ Method of Argumentation</vt:lpstr>
      <vt:lpstr>Quiz on Rogers’ Method Applied to Pro-Life Issues</vt:lpstr>
      <vt:lpstr>Ramage, Dean, and Johnson, Writing Arguments: A Rhetoric with Readings (9th ed., 2012)</vt:lpstr>
      <vt:lpstr>Analysis of Anti-Life Website: http://www.plannedparenthood.org/</vt:lpstr>
      <vt:lpstr>Analysis of Anti-Life Website: Two Slides on Home Page</vt:lpstr>
      <vt:lpstr>Analysis of Anti-Life Website: http://www.plannedparenthood.org/ health-info/abortion</vt:lpstr>
      <vt:lpstr>Analysis of Pro-Life Website: http://www.nrlc.org/</vt:lpstr>
      <vt:lpstr>Analysis of Pro-Life Website: Seven Slides on Home Page</vt:lpstr>
      <vt:lpstr>Analysis of Pro-Life Website: http://www.nrlc.org/abortion/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Meets Rhetoric</dc:title>
  <dc:creator>Jeff Koloze, Ph.D.</dc:creator>
  <cp:lastModifiedBy>DrJeffKoloze</cp:lastModifiedBy>
  <cp:revision>1008</cp:revision>
  <cp:lastPrinted>2013-02-11T15:43:40Z</cp:lastPrinted>
  <dcterms:created xsi:type="dcterms:W3CDTF">2004-04-15T18:45:28Z</dcterms:created>
  <dcterms:modified xsi:type="dcterms:W3CDTF">2014-09-10T13:39:54Z</dcterms:modified>
</cp:coreProperties>
</file>