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23" r:id="rId2"/>
    <p:sldId id="317" r:id="rId3"/>
    <p:sldId id="346" r:id="rId4"/>
    <p:sldId id="347" r:id="rId5"/>
    <p:sldId id="334" r:id="rId6"/>
    <p:sldId id="336" r:id="rId7"/>
    <p:sldId id="335" r:id="rId8"/>
    <p:sldId id="356" r:id="rId9"/>
    <p:sldId id="343" r:id="rId10"/>
    <p:sldId id="344" r:id="rId11"/>
    <p:sldId id="345" r:id="rId12"/>
    <p:sldId id="332" r:id="rId13"/>
    <p:sldId id="357" r:id="rId14"/>
    <p:sldId id="331" r:id="rId15"/>
    <p:sldId id="348" r:id="rId16"/>
    <p:sldId id="353" r:id="rId17"/>
    <p:sldId id="349" r:id="rId18"/>
    <p:sldId id="352" r:id="rId19"/>
    <p:sldId id="355" r:id="rId20"/>
    <p:sldId id="358" r:id="rId21"/>
    <p:sldId id="359" r:id="rId22"/>
    <p:sldId id="328" r:id="rId23"/>
    <p:sldId id="324" r:id="rId24"/>
    <p:sldId id="325" r:id="rId25"/>
    <p:sldId id="326" r:id="rId26"/>
    <p:sldId id="327" r:id="rId27"/>
    <p:sldId id="342" r:id="rId2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Phoeni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99CC"/>
    <a:srgbClr val="66CCFF"/>
    <a:srgbClr val="FF7C80"/>
    <a:srgbClr val="0066FF"/>
    <a:srgbClr val="00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18" autoAdjust="0"/>
    <p:restoredTop sz="94542" autoAdjust="0"/>
  </p:normalViewPr>
  <p:slideViewPr>
    <p:cSldViewPr>
      <p:cViewPr varScale="1">
        <p:scale>
          <a:sx n="69" d="100"/>
          <a:sy n="69" d="100"/>
        </p:scale>
        <p:origin x="-11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CBBE0A22-733B-4D03-8305-5358A24E51E0}" type="slidenum">
              <a:rPr lang="en-US"/>
              <a:pPr>
                <a:defRPr/>
              </a:pPr>
              <a:t>‹#›</a:t>
            </a:fld>
            <a:endParaRPr lang="en-US" dirty="0"/>
          </a:p>
        </p:txBody>
      </p:sp>
    </p:spTree>
    <p:extLst>
      <p:ext uri="{BB962C8B-B14F-4D97-AF65-F5344CB8AC3E}">
        <p14:creationId xmlns:p14="http://schemas.microsoft.com/office/powerpoint/2010/main" val="148667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820A320-B53C-4D64-955C-4873E8359AAA}" type="slidenum">
              <a:rPr lang="en-US"/>
              <a:pPr>
                <a:defRPr/>
              </a:pPr>
              <a:t>‹#›</a:t>
            </a:fld>
            <a:endParaRPr lang="en-US" dirty="0"/>
          </a:p>
        </p:txBody>
      </p:sp>
    </p:spTree>
    <p:extLst>
      <p:ext uri="{BB962C8B-B14F-4D97-AF65-F5344CB8AC3E}">
        <p14:creationId xmlns:p14="http://schemas.microsoft.com/office/powerpoint/2010/main" val="118043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pPr>
                <a:defRPr/>
              </a:pPr>
              <a:t>23</a:t>
            </a:fld>
            <a:endParaRPr lang="en-US" dirty="0"/>
          </a:p>
        </p:txBody>
      </p:sp>
    </p:spTree>
    <p:extLst>
      <p:ext uri="{BB962C8B-B14F-4D97-AF65-F5344CB8AC3E}">
        <p14:creationId xmlns:p14="http://schemas.microsoft.com/office/powerpoint/2010/main" val="389330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20A320-B53C-4D64-955C-4873E8359AA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89330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D15701-EEC8-45B4-877F-9242596F017E}" type="datetime1">
              <a:rPr lang="en-US" smtClean="0"/>
              <a:pPr>
                <a:defRPr/>
              </a:pPr>
              <a:t>7/2/2018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818E22-48B8-4002-ADCC-235B59E9A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63B95B-90D4-48BD-9BF6-01E2945A0491}" type="datetime1">
              <a:rPr lang="en-US" smtClean="0"/>
              <a:pPr>
                <a:defRPr/>
              </a:pPr>
              <a:t>7/2/2018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7D6190-15A7-4156-A0AB-6E1D657D4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ABC63D-C736-4E53-B21B-CBE7F417F03D}" type="datetime1">
              <a:rPr lang="en-US" smtClean="0"/>
              <a:pPr>
                <a:defRPr/>
              </a:pPr>
              <a:t>7/2/2018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4B184E-8BA9-4D2A-B0D5-15CEF70242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C2158D-465C-42C4-A904-372A93BA138B}" type="datetime1">
              <a:rPr lang="en-US" smtClean="0"/>
              <a:pPr>
                <a:defRPr/>
              </a:pPr>
              <a:t>7/2/2018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EC495D-F5B2-42C4-B0CE-A607F980F6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D0FCFFB-6A25-4D86-B0F4-ECC843C91ECB}" type="datetime1">
              <a:rPr lang="en-US" smtClean="0"/>
              <a:pPr>
                <a:defRPr/>
              </a:pPr>
              <a:t>7/2/2018</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831E7AD-588A-4666-B566-96C18F5BDF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2E8998-03C2-48D5-86A8-63718D576C6E}" type="datetime1">
              <a:rPr lang="en-US" smtClean="0"/>
              <a:pPr>
                <a:defRPr/>
              </a:pPr>
              <a:t>7/2/2018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721E5F-A94F-4540-A0B4-87D16506D1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B02D9E-3328-40B3-878B-62AD87FDFFF6}" type="datetime1">
              <a:rPr lang="en-US" smtClean="0"/>
              <a:pPr>
                <a:defRPr/>
              </a:pPr>
              <a:t>7/2/2018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770D28-EF84-49A4-B7B6-5B710FD054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C12DE0-CBF9-4FFC-B87A-590BBE3C26D5}" type="datetime1">
              <a:rPr lang="en-US" smtClean="0"/>
              <a:pPr>
                <a:defRPr/>
              </a:pPr>
              <a:t>7/2/2018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035DCD-9994-4D91-98FA-2C090F90D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7700BB-F81A-4E8E-B521-49CCE327277D}" type="datetime1">
              <a:rPr lang="en-US" smtClean="0"/>
              <a:pPr>
                <a:defRPr/>
              </a:pPr>
              <a:t>7/2/2018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933A3D-7D0F-4F62-93BE-9D1424BAF2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CE5E12A-AA97-401F-8E18-F1BB7ECBAB1B}" type="datetime1">
              <a:rPr lang="en-US" smtClean="0"/>
              <a:pPr>
                <a:defRPr/>
              </a:pPr>
              <a:t>7/2/2018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52DC0B-C20B-48EA-B1F1-AC897FD812B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4E84D8-9538-437D-83FB-3161E3943A8B}" type="datetime1">
              <a:rPr lang="en-US" smtClean="0"/>
              <a:pPr>
                <a:defRPr/>
              </a:pPr>
              <a:t>7/2/2018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524F34-153F-47C9-AE8E-7C18806961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B18EDB-5845-4C90-B752-4FEC153D9A99}" type="datetime1">
              <a:rPr lang="en-US" smtClean="0"/>
              <a:pPr>
                <a:defRPr/>
              </a:pPr>
              <a:t>7/2/2018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BA91A-FE77-489A-8EC2-0B841BED7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E02902-EFF6-455B-992C-4F9DD438128D}" type="datetime1">
              <a:rPr lang="en-US" smtClean="0"/>
              <a:pPr>
                <a:defRPr/>
              </a:pPr>
              <a:t>7/2/2018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389A5B-0B3A-4CBC-967A-B267E74282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1E26AF2-2A93-47AA-A883-2666F9F8CD45}" type="datetime1">
              <a:rPr lang="en-US" smtClean="0"/>
              <a:pPr>
                <a:defRPr/>
              </a:pPr>
              <a:t>7/2/2018</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Revised 3-16-09</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01A2B-94CF-425E-A746-2A5CD982A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orld.wng.org/2018/01/the_new_pro_life_gene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09600" y="609600"/>
            <a:ext cx="7772400" cy="5638800"/>
          </a:xfrm>
        </p:spPr>
        <p:txBody>
          <a:bodyPr/>
          <a:lstStyle/>
          <a:p>
            <a:pPr>
              <a:spcBef>
                <a:spcPts val="0"/>
              </a:spcBef>
              <a:spcAft>
                <a:spcPts val="0"/>
              </a:spcAft>
            </a:pPr>
            <a:r>
              <a:rPr lang="en-US" sz="3000" dirty="0">
                <a:latin typeface="Bookman Old Style"/>
                <a:ea typeface="Times New Roman"/>
                <a:cs typeface="Times New Roman"/>
              </a:rPr>
              <a:t>Right-to-Life Issues in Academia</a:t>
            </a:r>
            <a:r>
              <a:rPr lang="en-US" sz="3000" dirty="0" smtClean="0">
                <a:latin typeface="Bookman Old Style"/>
                <a:ea typeface="Times New Roman"/>
                <a:cs typeface="Times New Roman"/>
              </a:rPr>
              <a:t>:</a:t>
            </a:r>
            <a:br>
              <a:rPr lang="en-US" sz="3000" dirty="0" smtClean="0">
                <a:latin typeface="Bookman Old Style"/>
                <a:ea typeface="Times New Roman"/>
                <a:cs typeface="Times New Roman"/>
              </a:rPr>
            </a:br>
            <a:r>
              <a:rPr lang="en-US" sz="3000" dirty="0" smtClean="0">
                <a:latin typeface="Bookman Old Style"/>
                <a:ea typeface="Times New Roman"/>
                <a:cs typeface="Times New Roman"/>
              </a:rPr>
              <a:t>Political Correctivity</a:t>
            </a:r>
            <a:br>
              <a:rPr lang="en-US" sz="3000" dirty="0" smtClean="0">
                <a:latin typeface="Bookman Old Style"/>
                <a:ea typeface="Times New Roman"/>
                <a:cs typeface="Times New Roman"/>
              </a:rPr>
            </a:br>
            <a:r>
              <a:rPr lang="en-US" sz="3000" dirty="0" smtClean="0">
                <a:latin typeface="Bookman Old Style"/>
                <a:ea typeface="Times New Roman"/>
                <a:cs typeface="Times New Roman"/>
              </a:rPr>
              <a:t>in </a:t>
            </a:r>
            <a:r>
              <a:rPr lang="en-US" sz="3000" dirty="0">
                <a:latin typeface="Bookman Old Style"/>
                <a:ea typeface="Times New Roman"/>
                <a:cs typeface="Times New Roman"/>
              </a:rPr>
              <a:t>American Higher Education </a:t>
            </a:r>
            <a:r>
              <a:rPr lang="en-US" sz="3000" dirty="0" smtClean="0">
                <a:latin typeface="Bookman Old Style"/>
                <a:ea typeface="Times New Roman"/>
                <a:cs typeface="Times New Roman"/>
              </a:rPr>
              <a:t>and</a:t>
            </a:r>
            <a:br>
              <a:rPr lang="en-US" sz="3000" dirty="0" smtClean="0">
                <a:latin typeface="Bookman Old Style"/>
                <a:ea typeface="Times New Roman"/>
                <a:cs typeface="Times New Roman"/>
              </a:rPr>
            </a:br>
            <a:r>
              <a:rPr lang="en-US" sz="3000" dirty="0" smtClean="0">
                <a:latin typeface="Bookman Old Style"/>
                <a:ea typeface="Times New Roman"/>
                <a:cs typeface="Times New Roman"/>
              </a:rPr>
              <a:t>Strategies </a:t>
            </a:r>
            <a:r>
              <a:rPr lang="en-US" sz="3000" dirty="0">
                <a:latin typeface="Bookman Old Style"/>
                <a:ea typeface="Times New Roman"/>
                <a:cs typeface="Times New Roman"/>
              </a:rPr>
              <a:t>for Pro-Life </a:t>
            </a:r>
            <a:r>
              <a:rPr lang="en-US" sz="3000" dirty="0" smtClean="0">
                <a:latin typeface="Bookman Old Style"/>
                <a:ea typeface="Times New Roman"/>
                <a:cs typeface="Times New Roman"/>
              </a:rPr>
              <a:t>Students</a:t>
            </a:r>
            <a:br>
              <a:rPr lang="en-US" sz="3000" dirty="0" smtClean="0">
                <a:latin typeface="Bookman Old Style"/>
                <a:ea typeface="Times New Roman"/>
                <a:cs typeface="Times New Roman"/>
              </a:rPr>
            </a:br>
            <a:r>
              <a:rPr lang="en-US" sz="3000" dirty="0" smtClean="0">
                <a:latin typeface="Bookman Old Style"/>
                <a:ea typeface="Times New Roman"/>
                <a:cs typeface="Times New Roman"/>
              </a:rPr>
              <a:t>in a </a:t>
            </a:r>
            <a:r>
              <a:rPr lang="en-US" sz="3000" dirty="0">
                <a:latin typeface="Bookman Old Style"/>
                <a:ea typeface="Times New Roman"/>
                <a:cs typeface="Times New Roman"/>
              </a:rPr>
              <a:t>Hostile College or University </a:t>
            </a:r>
            <a:r>
              <a:rPr lang="en-US" sz="3000" dirty="0" smtClean="0">
                <a:latin typeface="Bookman Old Style"/>
                <a:ea typeface="Times New Roman"/>
                <a:cs typeface="Times New Roman"/>
              </a:rPr>
              <a:t>Environment</a:t>
            </a:r>
            <a:r>
              <a:rPr lang="en-US" sz="2600" b="1" dirty="0" smtClean="0">
                <a:latin typeface="Bookman Old Style" pitchFamily="18" charset="0"/>
              </a:rPr>
              <a:t/>
            </a:r>
            <a:br>
              <a:rPr lang="en-US" sz="2600" b="1" dirty="0" smtClean="0">
                <a:latin typeface="Bookman Old Style" pitchFamily="18" charset="0"/>
              </a:rPr>
            </a:br>
            <a:r>
              <a:rPr lang="en-US" sz="2200" dirty="0" smtClean="0">
                <a:latin typeface="Bookman Old Style" pitchFamily="18" charset="0"/>
              </a:rPr>
              <a:t/>
            </a:r>
            <a:br>
              <a:rPr lang="en-US" sz="2200" dirty="0" smtClean="0">
                <a:latin typeface="Bookman Old Style" pitchFamily="18" charset="0"/>
              </a:rPr>
            </a:br>
            <a:r>
              <a:rPr lang="en-US" sz="1800" dirty="0" smtClean="0">
                <a:latin typeface="Bookman Old Style" pitchFamily="18" charset="0"/>
              </a:rPr>
              <a:t>PowerPoint to Accompany Presentation</a:t>
            </a:r>
            <a:br>
              <a:rPr lang="en-US" sz="1800" dirty="0" smtClean="0">
                <a:latin typeface="Bookman Old Style" pitchFamily="18" charset="0"/>
              </a:rPr>
            </a:br>
            <a:r>
              <a:rPr lang="en-US" sz="1800" dirty="0" smtClean="0">
                <a:latin typeface="Bookman Old Style" pitchFamily="18" charset="0"/>
              </a:rPr>
              <a:t>for the National Right to Life Convention</a:t>
            </a:r>
            <a:br>
              <a:rPr lang="en-US" sz="1800" dirty="0" smtClean="0">
                <a:latin typeface="Bookman Old Style" pitchFamily="18" charset="0"/>
              </a:rPr>
            </a:br>
            <a:r>
              <a:rPr lang="en-US" sz="1800" dirty="0" smtClean="0">
                <a:latin typeface="Bookman Old Style" pitchFamily="18" charset="0"/>
              </a:rPr>
              <a:t>Kansas City, Kansas</a:t>
            </a:r>
            <a:br>
              <a:rPr lang="en-US" sz="1800" dirty="0" smtClean="0">
                <a:latin typeface="Bookman Old Style" pitchFamily="18" charset="0"/>
              </a:rPr>
            </a:br>
            <a:r>
              <a:rPr lang="en-US" sz="1800" dirty="0" smtClean="0">
                <a:latin typeface="Bookman Old Style" pitchFamily="18" charset="0"/>
              </a:rPr>
              <a:t>30 June 2018</a:t>
            </a:r>
            <a:br>
              <a:rPr lang="en-US" sz="1800" dirty="0" smtClean="0">
                <a:latin typeface="Bookman Old Style" pitchFamily="18" charset="0"/>
              </a:rPr>
            </a:b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rPr>
              <a:t>Dr. </a:t>
            </a:r>
            <a:r>
              <a:rPr lang="en-US" sz="1600" dirty="0">
                <a:latin typeface="Bookman Old Style" pitchFamily="18" charset="0"/>
              </a:rPr>
              <a:t>Jeff Koloze</a:t>
            </a:r>
            <a:br>
              <a:rPr lang="en-US" sz="1600" dirty="0">
                <a:latin typeface="Bookman Old Style" pitchFamily="18" charset="0"/>
              </a:rPr>
            </a:br>
            <a:r>
              <a:rPr lang="en-US" sz="1600" dirty="0" smtClean="0">
                <a:latin typeface="Bookman Old Style" pitchFamily="18" charset="0"/>
              </a:rPr>
              <a:t>DrJeffKoloze@att.net</a:t>
            </a:r>
            <a:br>
              <a:rPr lang="en-US" sz="1600" dirty="0" smtClean="0">
                <a:latin typeface="Bookman Old Style" pitchFamily="18" charset="0"/>
              </a:rPr>
            </a:br>
            <a:r>
              <a:rPr lang="en-US" sz="1600" dirty="0" smtClean="0">
                <a:latin typeface="Bookman Old Style" pitchFamily="18" charset="0"/>
              </a:rPr>
              <a:t>216-262-3511</a:t>
            </a:r>
            <a:endParaRPr lang="en-US" sz="1500" dirty="0" smtClean="0">
              <a:latin typeface="Bookman Old Style" pitchFamily="18" charset="0"/>
            </a:endParaRPr>
          </a:p>
        </p:txBody>
      </p:sp>
      <p:sp>
        <p:nvSpPr>
          <p:cNvPr id="17410" name="Slide Number Placeholder 3"/>
          <p:cNvSpPr>
            <a:spLocks noGrp="1"/>
          </p:cNvSpPr>
          <p:nvPr>
            <p:ph type="sldNum" sz="quarter" idx="12"/>
          </p:nvPr>
        </p:nvSpPr>
        <p:spPr>
          <a:noFill/>
        </p:spPr>
        <p:txBody>
          <a:bodyPr/>
          <a:lstStyle/>
          <a:p>
            <a:endParaRPr lang="en-US" dirty="0" smtClean="0">
              <a:solidFill>
                <a:srgbClr val="000000"/>
              </a:solidFill>
            </a:endParaRPr>
          </a:p>
        </p:txBody>
      </p:sp>
    </p:spTree>
    <p:extLst>
      <p:ext uri="{BB962C8B-B14F-4D97-AF65-F5344CB8AC3E}">
        <p14:creationId xmlns:p14="http://schemas.microsoft.com/office/powerpoint/2010/main" val="2124158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300" dirty="0">
                <a:latin typeface="Bookman Old Style" panose="02050604050505020204" pitchFamily="18" charset="0"/>
              </a:rPr>
              <a:t>II. </a:t>
            </a:r>
            <a:r>
              <a:rPr lang="en-US" sz="2300" dirty="0" smtClean="0">
                <a:latin typeface="Bookman Old Style" panose="02050604050505020204" pitchFamily="18" charset="0"/>
              </a:rPr>
              <a:t>Highlight Significant Changes:</a:t>
            </a:r>
            <a:br>
              <a:rPr lang="en-US" sz="2300" dirty="0" smtClean="0">
                <a:latin typeface="Bookman Old Style" panose="02050604050505020204" pitchFamily="18" charset="0"/>
              </a:rPr>
            </a:br>
            <a:r>
              <a:rPr lang="en-US" sz="2300" dirty="0" smtClean="0">
                <a:latin typeface="Bookman Old Style" panose="02050604050505020204" pitchFamily="18" charset="0"/>
              </a:rPr>
              <a:t>LifeNews.com </a:t>
            </a:r>
            <a:r>
              <a:rPr lang="en-US" sz="2300" dirty="0">
                <a:latin typeface="Bookman Old Style" panose="02050604050505020204" pitchFamily="18" charset="0"/>
              </a:rPr>
              <a:t>Search</a:t>
            </a:r>
            <a:r>
              <a:rPr lang="en-US" sz="2300" dirty="0" smtClean="0">
                <a:latin typeface="Bookman Old Style" panose="02050604050505020204" pitchFamily="18" charset="0"/>
              </a:rPr>
              <a:t>:</a:t>
            </a:r>
            <a:br>
              <a:rPr lang="en-US" sz="2300" dirty="0" smtClean="0">
                <a:latin typeface="Bookman Old Style" panose="02050604050505020204" pitchFamily="18" charset="0"/>
              </a:rPr>
            </a:br>
            <a:r>
              <a:rPr lang="en-US" sz="2300" dirty="0" smtClean="0">
                <a:latin typeface="Bookman Old Style" panose="02050604050505020204" pitchFamily="18" charset="0"/>
              </a:rPr>
              <a:t>“</a:t>
            </a:r>
            <a:r>
              <a:rPr lang="en-US" sz="2300" dirty="0">
                <a:latin typeface="Bookman Old Style" panose="02050604050505020204" pitchFamily="18" charset="0"/>
              </a:rPr>
              <a:t>pro-life”, “students”, and “censorship</a:t>
            </a:r>
            <a:r>
              <a:rPr lang="en-US" sz="2300" dirty="0" smtClean="0">
                <a:latin typeface="Bookman Old Style" panose="02050604050505020204" pitchFamily="18" charset="0"/>
              </a:rPr>
              <a:t>”</a:t>
            </a:r>
            <a:endParaRPr lang="en-US" sz="23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10</a:t>
            </a:fld>
            <a:endParaRPr lang="en-US" dirty="0">
              <a:solidFill>
                <a:srgbClr val="000000"/>
              </a:solidFill>
            </a:endParaRPr>
          </a:p>
        </p:txBody>
      </p:sp>
      <p:pic>
        <p:nvPicPr>
          <p:cNvPr id="205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9666"/>
          <a:stretch/>
        </p:blipFill>
        <p:spPr bwMode="auto">
          <a:xfrm>
            <a:off x="685800" y="1600200"/>
            <a:ext cx="299950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812" r="53053"/>
          <a:stretch/>
        </p:blipFill>
        <p:spPr bwMode="auto">
          <a:xfrm>
            <a:off x="4114800" y="1600200"/>
            <a:ext cx="44196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62000" y="2057400"/>
            <a:ext cx="1295400" cy="533400"/>
          </a:xfrm>
          <a:prstGeom prst="ellipse">
            <a:avLst/>
          </a:prstGeom>
          <a:no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95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300" dirty="0">
                <a:latin typeface="Bookman Old Style" panose="02050604050505020204" pitchFamily="18" charset="0"/>
              </a:rPr>
              <a:t>II. </a:t>
            </a:r>
            <a:r>
              <a:rPr lang="en-US" sz="2300" dirty="0" smtClean="0">
                <a:latin typeface="Bookman Old Style" panose="02050604050505020204" pitchFamily="18" charset="0"/>
              </a:rPr>
              <a:t>Highlight Significant Changes:</a:t>
            </a:r>
            <a:br>
              <a:rPr lang="en-US" sz="2300" dirty="0" smtClean="0">
                <a:latin typeface="Bookman Old Style" panose="02050604050505020204" pitchFamily="18" charset="0"/>
              </a:rPr>
            </a:br>
            <a:r>
              <a:rPr lang="en-US" sz="2300" dirty="0" smtClean="0">
                <a:latin typeface="Bookman Old Style" panose="02050604050505020204" pitchFamily="18" charset="0"/>
              </a:rPr>
              <a:t>LifeSiteNews.com </a:t>
            </a:r>
            <a:r>
              <a:rPr lang="en-US" sz="2300" dirty="0">
                <a:latin typeface="Bookman Old Style" panose="02050604050505020204" pitchFamily="18" charset="0"/>
              </a:rPr>
              <a:t>Search:</a:t>
            </a:r>
            <a:br>
              <a:rPr lang="en-US" sz="2300" dirty="0">
                <a:latin typeface="Bookman Old Style" panose="02050604050505020204" pitchFamily="18" charset="0"/>
              </a:rPr>
            </a:br>
            <a:r>
              <a:rPr lang="en-US" sz="2300" dirty="0">
                <a:latin typeface="Bookman Old Style" panose="02050604050505020204" pitchFamily="18" charset="0"/>
              </a:rPr>
              <a:t>“pro-life”, “students”, and “censorship</a:t>
            </a:r>
            <a:r>
              <a:rPr lang="en-US" sz="2300" dirty="0" smtClean="0">
                <a:latin typeface="Bookman Old Style" panose="02050604050505020204" pitchFamily="18" charset="0"/>
              </a:rPr>
              <a:t>”</a:t>
            </a:r>
            <a:endParaRPr lang="en-US" sz="23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11</a:t>
            </a:fld>
            <a:endParaRPr lang="en-US" dirty="0">
              <a:solidFill>
                <a:srgbClr val="0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295400" y="3276600"/>
            <a:ext cx="1752600" cy="609600"/>
          </a:xfrm>
          <a:prstGeom prst="ellipse">
            <a:avLst/>
          </a:prstGeom>
          <a:no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928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200" dirty="0" smtClean="0">
                <a:latin typeface="Bookman Old Style" panose="02050604050505020204" pitchFamily="18" charset="0"/>
              </a:rPr>
              <a:t>III.  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A Faculty Member vs. an Administrator</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143000"/>
            <a:ext cx="5410200" cy="5486400"/>
          </a:xfrm>
        </p:spPr>
        <p:txBody>
          <a:bodyPr/>
          <a:lstStyle/>
          <a:p>
            <a:pPr>
              <a:buFont typeface="Wingdings" panose="05000000000000000000" pitchFamily="2" charset="2"/>
              <a:buChar char="ü"/>
            </a:pPr>
            <a:r>
              <a:rPr lang="en-US" sz="1800" dirty="0" smtClean="0">
                <a:latin typeface="Bookman Old Style" panose="02050604050505020204" pitchFamily="18" charset="0"/>
              </a:rPr>
              <a:t>Teaching duties</a:t>
            </a:r>
          </a:p>
          <a:p>
            <a:pPr>
              <a:buFont typeface="Wingdings" panose="05000000000000000000" pitchFamily="2" charset="2"/>
              <a:buChar char="ü"/>
            </a:pPr>
            <a:r>
              <a:rPr lang="en-US" sz="1800" dirty="0" smtClean="0">
                <a:latin typeface="Bookman Old Style" panose="02050604050505020204" pitchFamily="18" charset="0"/>
              </a:rPr>
              <a:t>Reviewing </a:t>
            </a:r>
            <a:r>
              <a:rPr lang="en-US" sz="1800" dirty="0">
                <a:latin typeface="Bookman Old Style" panose="02050604050505020204" pitchFamily="18" charset="0"/>
              </a:rPr>
              <a:t>college policies</a:t>
            </a:r>
          </a:p>
          <a:p>
            <a:pPr>
              <a:buFont typeface="Wingdings" panose="05000000000000000000" pitchFamily="2" charset="2"/>
              <a:buChar char="ü"/>
            </a:pPr>
            <a:r>
              <a:rPr lang="en-US" sz="1800" dirty="0" smtClean="0">
                <a:latin typeface="Bookman Old Style" panose="02050604050505020204" pitchFamily="18" charset="0"/>
              </a:rPr>
              <a:t>Obtaining </a:t>
            </a:r>
            <a:r>
              <a:rPr lang="en-US" sz="1800" dirty="0">
                <a:latin typeface="Bookman Old Style" panose="02050604050505020204" pitchFamily="18" charset="0"/>
              </a:rPr>
              <a:t>candidates for </a:t>
            </a:r>
            <a:r>
              <a:rPr lang="en-US" sz="1800" dirty="0" smtClean="0">
                <a:latin typeface="Bookman Old Style" panose="02050604050505020204" pitchFamily="18" charset="0"/>
              </a:rPr>
              <a:t>faculty positions</a:t>
            </a:r>
            <a:endParaRPr lang="en-US" sz="1800" dirty="0">
              <a:latin typeface="Bookman Old Style" panose="02050604050505020204" pitchFamily="18" charset="0"/>
            </a:endParaRPr>
          </a:p>
          <a:p>
            <a:pPr>
              <a:buFont typeface="Wingdings" panose="05000000000000000000" pitchFamily="2" charset="2"/>
              <a:buChar char="ü"/>
            </a:pPr>
            <a:r>
              <a:rPr lang="en-US" sz="1800" dirty="0" smtClean="0">
                <a:latin typeface="Bookman Old Style" panose="02050604050505020204" pitchFamily="18" charset="0"/>
              </a:rPr>
              <a:t>Hiring </a:t>
            </a:r>
            <a:r>
              <a:rPr lang="en-US" sz="1800" dirty="0">
                <a:latin typeface="Bookman Old Style" panose="02050604050505020204" pitchFamily="18" charset="0"/>
              </a:rPr>
              <a:t>qualified faculty</a:t>
            </a:r>
          </a:p>
          <a:p>
            <a:pPr>
              <a:buFont typeface="Wingdings" panose="05000000000000000000" pitchFamily="2" charset="2"/>
              <a:buChar char="ü"/>
            </a:pPr>
            <a:r>
              <a:rPr lang="en-US" sz="1800" dirty="0" smtClean="0">
                <a:latin typeface="Bookman Old Style" panose="02050604050505020204" pitchFamily="18" charset="0"/>
              </a:rPr>
              <a:t>Training </a:t>
            </a:r>
            <a:r>
              <a:rPr lang="en-US" sz="1800" dirty="0">
                <a:latin typeface="Bookman Old Style" panose="02050604050505020204" pitchFamily="18" charset="0"/>
              </a:rPr>
              <a:t>faculty on college systems</a:t>
            </a:r>
          </a:p>
          <a:p>
            <a:pPr>
              <a:buFont typeface="Wingdings" panose="05000000000000000000" pitchFamily="2" charset="2"/>
              <a:buChar char="ü"/>
            </a:pPr>
            <a:r>
              <a:rPr lang="en-US" sz="1800" dirty="0" smtClean="0">
                <a:latin typeface="Bookman Old Style" panose="02050604050505020204" pitchFamily="18" charset="0"/>
              </a:rPr>
              <a:t>Assigning </a:t>
            </a:r>
            <a:r>
              <a:rPr lang="en-US" sz="1800" dirty="0">
                <a:latin typeface="Bookman Old Style" panose="02050604050505020204" pitchFamily="18" charset="0"/>
              </a:rPr>
              <a:t>courses on a regular basis</a:t>
            </a:r>
          </a:p>
          <a:p>
            <a:pPr>
              <a:buFont typeface="Wingdings" panose="05000000000000000000" pitchFamily="2" charset="2"/>
              <a:buChar char="ü"/>
            </a:pPr>
            <a:r>
              <a:rPr lang="en-US" sz="1800" dirty="0" smtClean="0">
                <a:latin typeface="Bookman Old Style" panose="02050604050505020204" pitchFamily="18" charset="0"/>
              </a:rPr>
              <a:t>Handling </a:t>
            </a:r>
            <a:r>
              <a:rPr lang="en-US" sz="1800" dirty="0">
                <a:latin typeface="Bookman Old Style" panose="02050604050505020204" pitchFamily="18" charset="0"/>
              </a:rPr>
              <a:t>student complaints against </a:t>
            </a:r>
            <a:r>
              <a:rPr lang="en-US" sz="1800" dirty="0" smtClean="0">
                <a:latin typeface="Bookman Old Style" panose="02050604050505020204" pitchFamily="18" charset="0"/>
              </a:rPr>
              <a:t>faculty</a:t>
            </a:r>
          </a:p>
          <a:p>
            <a:pPr>
              <a:buFont typeface="Wingdings" panose="05000000000000000000" pitchFamily="2" charset="2"/>
              <a:buChar char="ü"/>
            </a:pPr>
            <a:r>
              <a:rPr lang="en-US" sz="1800" dirty="0" smtClean="0">
                <a:latin typeface="Bookman Old Style" panose="02050604050505020204" pitchFamily="18" charset="0"/>
              </a:rPr>
              <a:t>Handling faculty </a:t>
            </a:r>
            <a:r>
              <a:rPr lang="en-US" sz="1800" dirty="0">
                <a:latin typeface="Bookman Old Style" panose="02050604050505020204" pitchFamily="18" charset="0"/>
              </a:rPr>
              <a:t>complaints against </a:t>
            </a:r>
            <a:r>
              <a:rPr lang="en-US" sz="1800" dirty="0" smtClean="0">
                <a:latin typeface="Bookman Old Style" panose="02050604050505020204" pitchFamily="18" charset="0"/>
              </a:rPr>
              <a:t>students</a:t>
            </a:r>
          </a:p>
          <a:p>
            <a:pPr>
              <a:buFont typeface="Wingdings" panose="05000000000000000000" pitchFamily="2" charset="2"/>
              <a:buChar char="ü"/>
            </a:pPr>
            <a:r>
              <a:rPr lang="en-US" sz="1800" dirty="0" smtClean="0">
                <a:latin typeface="Bookman Old Style" panose="02050604050505020204" pitchFamily="18" charset="0"/>
              </a:rPr>
              <a:t>Managing </a:t>
            </a:r>
            <a:r>
              <a:rPr lang="en-US" sz="1800" dirty="0">
                <a:latin typeface="Bookman Old Style" panose="02050604050505020204" pitchFamily="18" charset="0"/>
              </a:rPr>
              <a:t>faculty complaints against other </a:t>
            </a:r>
            <a:r>
              <a:rPr lang="en-US" sz="1800" dirty="0" smtClean="0">
                <a:latin typeface="Bookman Old Style" panose="02050604050505020204" pitchFamily="18" charset="0"/>
              </a:rPr>
              <a:t>faculty</a:t>
            </a:r>
          </a:p>
          <a:p>
            <a:pPr>
              <a:buFont typeface="Wingdings" panose="05000000000000000000" pitchFamily="2" charset="2"/>
              <a:buChar char="ü"/>
            </a:pPr>
            <a:r>
              <a:rPr lang="en-US" sz="1800" dirty="0" smtClean="0">
                <a:latin typeface="Bookman Old Style" panose="02050604050505020204" pitchFamily="18" charset="0"/>
              </a:rPr>
              <a:t>Firing </a:t>
            </a:r>
            <a:r>
              <a:rPr lang="en-US" sz="1800" dirty="0">
                <a:latin typeface="Bookman Old Style" panose="02050604050505020204" pitchFamily="18" charset="0"/>
              </a:rPr>
              <a:t>faculty</a:t>
            </a:r>
          </a:p>
          <a:p>
            <a:pPr>
              <a:buFont typeface="Wingdings" panose="05000000000000000000" pitchFamily="2" charset="2"/>
              <a:buChar char="ü"/>
            </a:pPr>
            <a:r>
              <a:rPr lang="en-US" sz="1800" dirty="0" smtClean="0">
                <a:latin typeface="Bookman Old Style" panose="02050604050505020204" pitchFamily="18" charset="0"/>
              </a:rPr>
              <a:t>Serving </a:t>
            </a:r>
            <a:r>
              <a:rPr lang="en-US" sz="1800" dirty="0">
                <a:latin typeface="Bookman Old Style" panose="02050604050505020204" pitchFamily="18" charset="0"/>
              </a:rPr>
              <a:t>on college committees</a:t>
            </a:r>
          </a:p>
          <a:p>
            <a:pPr>
              <a:buFont typeface="Wingdings" panose="05000000000000000000" pitchFamily="2" charset="2"/>
              <a:buChar char="ü"/>
            </a:pPr>
            <a:r>
              <a:rPr lang="en-US" sz="1800" dirty="0" smtClean="0">
                <a:latin typeface="Bookman Old Style" panose="02050604050505020204" pitchFamily="18" charset="0"/>
              </a:rPr>
              <a:t>Establishing </a:t>
            </a:r>
            <a:r>
              <a:rPr lang="en-US" sz="1800" dirty="0">
                <a:latin typeface="Bookman Old Style" panose="02050604050505020204" pitchFamily="18" charset="0"/>
              </a:rPr>
              <a:t>other </a:t>
            </a:r>
            <a:r>
              <a:rPr lang="en-US" sz="1800" dirty="0" smtClean="0">
                <a:latin typeface="Bookman Old Style" panose="02050604050505020204" pitchFamily="18" charset="0"/>
              </a:rPr>
              <a:t>college committees</a:t>
            </a:r>
            <a:endParaRPr lang="en-US" sz="1800" dirty="0">
              <a:latin typeface="Bookman Old Style" panose="02050604050505020204" pitchFamily="18" charset="0"/>
            </a:endParaRPr>
          </a:p>
          <a:p>
            <a:pPr>
              <a:buFont typeface="Wingdings" panose="05000000000000000000" pitchFamily="2" charset="2"/>
              <a:buChar char="ü"/>
            </a:pPr>
            <a:r>
              <a:rPr lang="en-US" sz="1800" dirty="0" smtClean="0">
                <a:latin typeface="Bookman Old Style" panose="02050604050505020204" pitchFamily="18" charset="0"/>
              </a:rPr>
              <a:t>Presenting </a:t>
            </a:r>
            <a:r>
              <a:rPr lang="en-US" sz="1800" dirty="0">
                <a:latin typeface="Bookman Old Style" panose="02050604050505020204" pitchFamily="18" charset="0"/>
              </a:rPr>
              <a:t>papers at conferences</a:t>
            </a:r>
          </a:p>
          <a:p>
            <a:pPr>
              <a:buFont typeface="Wingdings" panose="05000000000000000000" pitchFamily="2" charset="2"/>
              <a:buChar char="ü"/>
            </a:pPr>
            <a:r>
              <a:rPr lang="en-US" sz="1800" dirty="0" smtClean="0">
                <a:latin typeface="Bookman Old Style" panose="02050604050505020204" pitchFamily="18" charset="0"/>
              </a:rPr>
              <a:t>Publishing </a:t>
            </a:r>
            <a:r>
              <a:rPr lang="en-US" sz="1800" dirty="0">
                <a:latin typeface="Bookman Old Style" panose="02050604050505020204" pitchFamily="18" charset="0"/>
              </a:rPr>
              <a:t>papers, articles, </a:t>
            </a:r>
            <a:r>
              <a:rPr lang="en-US" sz="1800" dirty="0" smtClean="0">
                <a:latin typeface="Bookman Old Style" panose="02050604050505020204" pitchFamily="18" charset="0"/>
              </a:rPr>
              <a:t>and books</a:t>
            </a: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12</a:t>
            </a:fld>
            <a:endParaRPr lang="en-US" dirty="0">
              <a:solidFill>
                <a:srgbClr val="000000"/>
              </a:solidFill>
            </a:endParaRPr>
          </a:p>
        </p:txBody>
      </p:sp>
      <p:pic>
        <p:nvPicPr>
          <p:cNvPr id="2057" name="Picture 9" descr="C:\Users\DrJeffKoloze\AppData\Local\Microsoft\Windows\INetCache\IE\ES2G5VVX\frazzled-p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19200"/>
            <a:ext cx="3276600" cy="485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4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13</a:t>
            </a:fld>
            <a:endParaRPr lang="en-US" dirty="0">
              <a:solidFill>
                <a:srgbClr val="000000"/>
              </a:solidFill>
            </a:endParaRPr>
          </a:p>
        </p:txBody>
      </p:sp>
      <p:pic>
        <p:nvPicPr>
          <p:cNvPr id="2063" name="Picture 15" descr="C:\Users\DrJeffKoloze\AppData\Local\Microsoft\Windows\INetCache\IE\IDJQMV3A\swot-matr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477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85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371600"/>
            <a:ext cx="4572000" cy="4876800"/>
          </a:xfrm>
        </p:spPr>
        <p:txBody>
          <a:bodyPr/>
          <a:lstStyle/>
          <a:p>
            <a:pPr marL="457200" indent="-457200">
              <a:buFont typeface="+mj-lt"/>
              <a:buAutoNum type="arabicPeriod"/>
            </a:pPr>
            <a:r>
              <a:rPr lang="en-US" sz="2000" dirty="0" smtClean="0">
                <a:latin typeface="Bookman Old Style" panose="02050604050505020204" pitchFamily="18" charset="0"/>
              </a:rPr>
              <a:t>Threat: </a:t>
            </a:r>
          </a:p>
          <a:p>
            <a:pPr lvl="1">
              <a:buFont typeface="Wingdings" panose="05000000000000000000" pitchFamily="2" charset="2"/>
              <a:buChar char="ü"/>
            </a:pPr>
            <a:r>
              <a:rPr lang="en-US" sz="2000" dirty="0" smtClean="0">
                <a:latin typeface="Bookman Old Style" panose="02050604050505020204" pitchFamily="18" charset="0"/>
              </a:rPr>
              <a:t>Immediate </a:t>
            </a:r>
            <a:r>
              <a:rPr lang="en-US" sz="2000" dirty="0">
                <a:latin typeface="Bookman Old Style" panose="02050604050505020204" pitchFamily="18" charset="0"/>
              </a:rPr>
              <a:t>threat of politically-correct </a:t>
            </a:r>
            <a:r>
              <a:rPr lang="en-US" sz="2000" dirty="0" smtClean="0">
                <a:latin typeface="Bookman Old Style" panose="02050604050505020204" pitchFamily="18" charset="0"/>
              </a:rPr>
              <a:t>faculty or institutions</a:t>
            </a:r>
            <a:endParaRPr lang="en-US" sz="20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14</a:t>
            </a:fld>
            <a:endParaRPr lang="en-US" dirty="0">
              <a:solidFill>
                <a:srgbClr val="000000"/>
              </a:solidFill>
            </a:endParaRPr>
          </a:p>
        </p:txBody>
      </p:sp>
      <p:pic>
        <p:nvPicPr>
          <p:cNvPr id="2063" name="Picture 15" descr="C:\Users\DrJeffKoloze\AppData\Local\Microsoft\Windows\INetCache\IE\IDJQMV3A\swot-matr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65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8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200" dirty="0">
                <a:latin typeface="Bookman Old Style" panose="02050604050505020204" pitchFamily="18" charset="0"/>
              </a:rPr>
              <a:t>III.  </a:t>
            </a:r>
            <a:r>
              <a:rPr lang="en-US" sz="2200" dirty="0" smtClean="0">
                <a:latin typeface="Bookman Old Style" panose="02050604050505020204" pitchFamily="18" charset="0"/>
              </a:rPr>
              <a:t>LinkedIn Response from a Catholic College</a:t>
            </a:r>
            <a:r>
              <a:rPr lang="en-US" sz="2200" dirty="0">
                <a:latin typeface="Bookman Old Style" panose="02050604050505020204" pitchFamily="18" charset="0"/>
              </a:rPr>
              <a:t> </a:t>
            </a:r>
            <a:r>
              <a:rPr lang="en-US" sz="2200" dirty="0" smtClean="0">
                <a:latin typeface="Bookman Old Style" panose="02050604050505020204" pitchFamily="18" charset="0"/>
              </a:rPr>
              <a:t>President</a:t>
            </a:r>
            <a:endParaRPr lang="en-US" sz="22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15</a:t>
            </a:fld>
            <a:endParaRPr lang="en-US" dirty="0">
              <a:solidFill>
                <a:srgbClr val="000000"/>
              </a:solidFill>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7723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9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600200"/>
            <a:ext cx="3886200" cy="4525963"/>
          </a:xfrm>
        </p:spPr>
        <p:txBody>
          <a:bodyPr/>
          <a:lstStyle/>
          <a:p>
            <a:pPr marL="457200" indent="-457200">
              <a:spcBef>
                <a:spcPts val="0"/>
              </a:spcBef>
              <a:buFont typeface="+mj-lt"/>
              <a:buAutoNum type="arabicPeriod"/>
            </a:pPr>
            <a:r>
              <a:rPr lang="en-US" sz="1600" dirty="0" smtClean="0">
                <a:latin typeface="Bookman Old Style" panose="02050604050505020204" pitchFamily="18" charset="0"/>
              </a:rPr>
              <a:t>Threat: </a:t>
            </a:r>
          </a:p>
          <a:p>
            <a:pPr lvl="1">
              <a:spcBef>
                <a:spcPts val="0"/>
              </a:spcBef>
              <a:buFont typeface="Wingdings" panose="05000000000000000000" pitchFamily="2" charset="2"/>
              <a:buChar char="ü"/>
            </a:pPr>
            <a:r>
              <a:rPr lang="en-US" sz="1600" dirty="0" smtClean="0">
                <a:latin typeface="Bookman Old Style" panose="02050604050505020204" pitchFamily="18" charset="0"/>
              </a:rPr>
              <a:t>Immediate </a:t>
            </a:r>
            <a:r>
              <a:rPr lang="en-US" sz="1600" dirty="0">
                <a:latin typeface="Bookman Old Style" panose="02050604050505020204" pitchFamily="18" charset="0"/>
              </a:rPr>
              <a:t>threat of politically-correct </a:t>
            </a:r>
            <a:r>
              <a:rPr lang="en-US" sz="1600" dirty="0" smtClean="0">
                <a:latin typeface="Bookman Old Style" panose="02050604050505020204" pitchFamily="18" charset="0"/>
              </a:rPr>
              <a:t>faculty or institutions</a:t>
            </a:r>
          </a:p>
          <a:p>
            <a:pPr lvl="1">
              <a:spcBef>
                <a:spcPts val="0"/>
              </a:spcBef>
              <a:buFont typeface="Wingdings" panose="05000000000000000000" pitchFamily="2" charset="2"/>
              <a:buChar char="ü"/>
            </a:pPr>
            <a:endParaRPr lang="en-US" sz="1600" dirty="0">
              <a:latin typeface="Bookman Old Style" panose="02050604050505020204" pitchFamily="18" charset="0"/>
            </a:endParaRPr>
          </a:p>
          <a:p>
            <a:pPr marL="457200" lvl="1" indent="0">
              <a:spcBef>
                <a:spcPts val="0"/>
              </a:spcBef>
              <a:buNone/>
            </a:pPr>
            <a:r>
              <a:rPr lang="en-US" sz="1600" dirty="0" smtClean="0">
                <a:latin typeface="Bookman Old Style" panose="02050604050505020204" pitchFamily="18" charset="0"/>
              </a:rPr>
              <a:t>Recommendations:</a:t>
            </a:r>
          </a:p>
          <a:p>
            <a:pPr lvl="1">
              <a:spcBef>
                <a:spcPts val="0"/>
              </a:spcBef>
              <a:buFont typeface="Wingdings" panose="05000000000000000000" pitchFamily="2" charset="2"/>
              <a:buChar char="ü"/>
            </a:pPr>
            <a:r>
              <a:rPr lang="en-US" sz="1600" dirty="0" smtClean="0">
                <a:latin typeface="Bookman Old Style" panose="02050604050505020204" pitchFamily="18" charset="0"/>
              </a:rPr>
              <a:t>Appeal </a:t>
            </a:r>
            <a:r>
              <a:rPr lang="en-US" sz="1600" dirty="0">
                <a:latin typeface="Bookman Old Style" panose="02050604050505020204" pitchFamily="18" charset="0"/>
              </a:rPr>
              <a:t>to the justice of </a:t>
            </a:r>
            <a:r>
              <a:rPr lang="en-US" sz="1600" dirty="0" smtClean="0">
                <a:latin typeface="Bookman Old Style" panose="02050604050505020204" pitchFamily="18" charset="0"/>
              </a:rPr>
              <a:t>your pro-life position, making your views </a:t>
            </a:r>
            <a:r>
              <a:rPr lang="en-US" sz="1600" dirty="0">
                <a:latin typeface="Bookman Old Style" panose="02050604050505020204" pitchFamily="18" charset="0"/>
              </a:rPr>
              <a:t>a matter of </a:t>
            </a:r>
            <a:r>
              <a:rPr lang="en-US" sz="1600" dirty="0" smtClean="0">
                <a:latin typeface="Bookman Old Style" panose="02050604050505020204" pitchFamily="18" charset="0"/>
              </a:rPr>
              <a:t>equity</a:t>
            </a:r>
          </a:p>
          <a:p>
            <a:pPr lvl="1">
              <a:spcBef>
                <a:spcPts val="0"/>
              </a:spcBef>
              <a:buFont typeface="Wingdings" panose="05000000000000000000" pitchFamily="2" charset="2"/>
              <a:buChar char="ü"/>
            </a:pPr>
            <a:r>
              <a:rPr lang="en-US" sz="1600" dirty="0" smtClean="0">
                <a:latin typeface="Bookman Old Style" panose="02050604050505020204" pitchFamily="18" charset="0"/>
              </a:rPr>
              <a:t>Argue—always politely</a:t>
            </a:r>
            <a:r>
              <a:rPr lang="en-US" sz="1600" dirty="0">
                <a:latin typeface="Bookman Old Style" panose="02050604050505020204" pitchFamily="18" charset="0"/>
              </a:rPr>
              <a:t>, yet </a:t>
            </a:r>
            <a:r>
              <a:rPr lang="en-US" sz="1600" dirty="0" smtClean="0">
                <a:latin typeface="Bookman Old Style" panose="02050604050505020204" pitchFamily="18" charset="0"/>
              </a:rPr>
              <a:t>assertively</a:t>
            </a:r>
          </a:p>
          <a:p>
            <a:pPr lvl="1">
              <a:spcBef>
                <a:spcPts val="0"/>
              </a:spcBef>
              <a:buFont typeface="Wingdings" panose="05000000000000000000" pitchFamily="2" charset="2"/>
              <a:buChar char="ü"/>
            </a:pPr>
            <a:r>
              <a:rPr lang="en-US" sz="1600" dirty="0" smtClean="0">
                <a:latin typeface="Bookman Old Style" panose="02050604050505020204" pitchFamily="18" charset="0"/>
              </a:rPr>
              <a:t>Counter </a:t>
            </a:r>
            <a:r>
              <a:rPr lang="en-US" sz="1600" dirty="0">
                <a:latin typeface="Bookman Old Style" panose="02050604050505020204" pitchFamily="18" charset="0"/>
              </a:rPr>
              <a:t>whatever negative stereotypes that anti-life faculty may have of pro-life </a:t>
            </a:r>
            <a:r>
              <a:rPr lang="en-US" sz="1600" dirty="0" smtClean="0">
                <a:latin typeface="Bookman Old Style" panose="02050604050505020204" pitchFamily="18" charset="0"/>
              </a:rPr>
              <a:t>students</a:t>
            </a:r>
          </a:p>
          <a:p>
            <a:pPr lvl="1">
              <a:spcBef>
                <a:spcPts val="0"/>
              </a:spcBef>
              <a:buFont typeface="Wingdings" panose="05000000000000000000" pitchFamily="2" charset="2"/>
              <a:buChar char="ü"/>
            </a:pPr>
            <a:r>
              <a:rPr lang="en-US" sz="1600" dirty="0" smtClean="0">
                <a:latin typeface="Bookman Old Style" panose="02050604050505020204" pitchFamily="18" charset="0"/>
              </a:rPr>
              <a:t>Contact the </a:t>
            </a:r>
            <a:r>
              <a:rPr lang="en-US" sz="1600" dirty="0">
                <a:latin typeface="Bookman Old Style" panose="02050604050505020204" pitchFamily="18" charset="0"/>
              </a:rPr>
              <a:t>Thomas More Society or University Faculty for Life </a:t>
            </a:r>
            <a:r>
              <a:rPr lang="en-US" sz="1600" dirty="0" smtClean="0">
                <a:latin typeface="Bookman Old Style" panose="02050604050505020204" pitchFamily="18" charset="0"/>
              </a:rPr>
              <a:t>for legal </a:t>
            </a:r>
            <a:r>
              <a:rPr lang="en-US" sz="1600" dirty="0">
                <a:latin typeface="Bookman Old Style" panose="02050604050505020204" pitchFamily="18" charset="0"/>
              </a:rPr>
              <a:t>and academic assistance</a:t>
            </a:r>
            <a:endParaRPr lang="en-US" sz="1600" dirty="0" smtClean="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16</a:t>
            </a:fld>
            <a:endParaRPr lang="en-US" dirty="0">
              <a:solidFill>
                <a:srgbClr val="000000"/>
              </a:solidFill>
            </a:endParaRPr>
          </a:p>
        </p:txBody>
      </p:sp>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619" t="8621" r="8766"/>
          <a:stretch/>
        </p:blipFill>
        <p:spPr bwMode="auto">
          <a:xfrm>
            <a:off x="4495800" y="1752600"/>
            <a:ext cx="4267200" cy="4419600"/>
          </a:xfrm>
          <a:prstGeom prst="rect">
            <a:avLst/>
          </a:prstGeom>
          <a:noFill/>
          <a:ln>
            <a:noFill/>
          </a:ln>
          <a:effectLst>
            <a:glow rad="127000">
              <a:srgbClr val="00B05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54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371600"/>
            <a:ext cx="4572000" cy="4876800"/>
          </a:xfrm>
        </p:spPr>
        <p:txBody>
          <a:bodyPr/>
          <a:lstStyle/>
          <a:p>
            <a:pPr marL="457200" indent="-457200">
              <a:spcBef>
                <a:spcPts val="0"/>
              </a:spcBef>
              <a:buFont typeface="+mj-lt"/>
              <a:buAutoNum type="arabicPeriod" startAt="2"/>
            </a:pPr>
            <a:r>
              <a:rPr lang="en-US" sz="2000" dirty="0" smtClean="0">
                <a:latin typeface="Bookman Old Style" panose="02050604050505020204" pitchFamily="18" charset="0"/>
              </a:rPr>
              <a:t>Weaknesses:</a:t>
            </a:r>
          </a:p>
          <a:p>
            <a:pPr lvl="1">
              <a:spcBef>
                <a:spcPts val="0"/>
              </a:spcBef>
              <a:buFont typeface="Wingdings" panose="05000000000000000000" pitchFamily="2" charset="2"/>
              <a:buChar char="ü"/>
            </a:pPr>
            <a:r>
              <a:rPr lang="en-US" sz="2000" dirty="0" smtClean="0">
                <a:latin typeface="Bookman Old Style" panose="02050604050505020204" pitchFamily="18" charset="0"/>
              </a:rPr>
              <a:t>Losing </a:t>
            </a:r>
            <a:r>
              <a:rPr lang="en-US" sz="2000" dirty="0">
                <a:latin typeface="Bookman Old Style" panose="02050604050505020204" pitchFamily="18" charset="0"/>
              </a:rPr>
              <a:t>the student’s </a:t>
            </a:r>
            <a:r>
              <a:rPr lang="en-US" sz="2000" dirty="0" smtClean="0">
                <a:latin typeface="Bookman Old Style" panose="02050604050505020204" pitchFamily="18" charset="0"/>
              </a:rPr>
              <a:t>money</a:t>
            </a:r>
          </a:p>
          <a:p>
            <a:pPr lvl="1">
              <a:spcBef>
                <a:spcPts val="0"/>
              </a:spcBef>
              <a:buFont typeface="Wingdings" panose="05000000000000000000" pitchFamily="2" charset="2"/>
              <a:buChar char="ü"/>
            </a:pPr>
            <a:r>
              <a:rPr lang="en-US" sz="2000" dirty="0" smtClean="0">
                <a:latin typeface="Bookman Old Style" panose="02050604050505020204" pitchFamily="18" charset="0"/>
              </a:rPr>
              <a:t>Negative public relations</a:t>
            </a:r>
          </a:p>
          <a:p>
            <a:pPr lvl="1">
              <a:spcBef>
                <a:spcPts val="0"/>
              </a:spcBef>
              <a:buFont typeface="Wingdings" panose="05000000000000000000" pitchFamily="2" charset="2"/>
              <a:buChar char="ü"/>
            </a:pPr>
            <a:endParaRPr lang="en-US" sz="2000" dirty="0">
              <a:latin typeface="Bookman Old Style" panose="02050604050505020204" pitchFamily="18" charset="0"/>
            </a:endParaRPr>
          </a:p>
          <a:p>
            <a:pPr marL="457200" lvl="1" indent="0">
              <a:spcBef>
                <a:spcPts val="0"/>
              </a:spcBef>
              <a:buNone/>
            </a:pPr>
            <a:r>
              <a:rPr lang="en-US" sz="2000" dirty="0" smtClean="0">
                <a:latin typeface="Bookman Old Style" panose="02050604050505020204" pitchFamily="18" charset="0"/>
              </a:rPr>
              <a:t>Recommendations:</a:t>
            </a:r>
          </a:p>
          <a:p>
            <a:pPr lvl="1">
              <a:spcBef>
                <a:spcPts val="0"/>
              </a:spcBef>
              <a:buFont typeface="Wingdings" panose="05000000000000000000" pitchFamily="2" charset="2"/>
              <a:buChar char="ü"/>
            </a:pPr>
            <a:r>
              <a:rPr lang="en-US" sz="2000" dirty="0" smtClean="0">
                <a:latin typeface="Bookman Old Style" panose="02050604050505020204" pitchFamily="18" charset="0"/>
              </a:rPr>
              <a:t>Vote </a:t>
            </a:r>
            <a:r>
              <a:rPr lang="en-US" sz="2000" dirty="0">
                <a:latin typeface="Bookman Old Style" panose="02050604050505020204" pitchFamily="18" charset="0"/>
              </a:rPr>
              <a:t>with </a:t>
            </a:r>
            <a:r>
              <a:rPr lang="en-US" sz="2000" dirty="0" smtClean="0">
                <a:latin typeface="Bookman Old Style" panose="02050604050505020204" pitchFamily="18" charset="0"/>
              </a:rPr>
              <a:t>your feet </a:t>
            </a:r>
            <a:r>
              <a:rPr lang="en-US" sz="2000" dirty="0">
                <a:latin typeface="Bookman Old Style" panose="02050604050505020204" pitchFamily="18" charset="0"/>
              </a:rPr>
              <a:t>to a friendly college if that politically-correct anti-life college does not accommodate </a:t>
            </a:r>
            <a:r>
              <a:rPr lang="en-US" sz="2000" dirty="0" smtClean="0">
                <a:latin typeface="Bookman Old Style" panose="02050604050505020204" pitchFamily="18" charset="0"/>
              </a:rPr>
              <a:t>your </a:t>
            </a:r>
            <a:r>
              <a:rPr lang="en-US" sz="2000" dirty="0">
                <a:latin typeface="Bookman Old Style" panose="02050604050505020204" pitchFamily="18" charset="0"/>
              </a:rPr>
              <a:t>pro-life </a:t>
            </a:r>
            <a:r>
              <a:rPr lang="en-US" sz="2000" dirty="0" smtClean="0">
                <a:latin typeface="Bookman Old Style" panose="02050604050505020204" pitchFamily="18" charset="0"/>
              </a:rPr>
              <a:t>views</a:t>
            </a:r>
          </a:p>
          <a:p>
            <a:pPr lvl="1">
              <a:spcBef>
                <a:spcPts val="0"/>
              </a:spcBef>
              <a:buFont typeface="Wingdings" panose="05000000000000000000" pitchFamily="2" charset="2"/>
              <a:buChar char="ü"/>
            </a:pPr>
            <a:r>
              <a:rPr lang="en-US" sz="2000" dirty="0" smtClean="0">
                <a:latin typeface="Bookman Old Style" panose="02050604050505020204" pitchFamily="18" charset="0"/>
              </a:rPr>
              <a:t>Use social media to publicize censorship of anti-life institutions</a:t>
            </a:r>
            <a:endParaRPr lang="en-US" sz="20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17</a:t>
            </a:fld>
            <a:endParaRPr lang="en-US" dirty="0">
              <a:solidFill>
                <a:srgbClr val="000000"/>
              </a:solidFill>
            </a:endParaRPr>
          </a:p>
        </p:txBody>
      </p:sp>
      <p:pic>
        <p:nvPicPr>
          <p:cNvPr id="2063" name="Picture 15" descr="C:\Users\DrJeffKoloze\AppData\Local\Microsoft\Windows\INetCache\IE\IDJQMV3A\swot-matr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65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11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371600"/>
            <a:ext cx="4572000" cy="4876800"/>
          </a:xfrm>
        </p:spPr>
        <p:txBody>
          <a:bodyPr/>
          <a:lstStyle/>
          <a:p>
            <a:pPr marL="457200" indent="-457200">
              <a:buFont typeface="+mj-lt"/>
              <a:buAutoNum type="arabicPeriod" startAt="3"/>
            </a:pPr>
            <a:r>
              <a:rPr lang="en-US" sz="2000" dirty="0" smtClean="0">
                <a:latin typeface="Bookman Old Style" panose="02050604050505020204" pitchFamily="18" charset="0"/>
              </a:rPr>
              <a:t>Strengths:</a:t>
            </a:r>
          </a:p>
          <a:p>
            <a:pPr lvl="1">
              <a:buFont typeface="Wingdings" panose="05000000000000000000" pitchFamily="2" charset="2"/>
              <a:buChar char="ü"/>
            </a:pPr>
            <a:r>
              <a:rPr lang="en-US" sz="2000" dirty="0" smtClean="0">
                <a:latin typeface="Bookman Old Style" panose="02050604050505020204" pitchFamily="18" charset="0"/>
              </a:rPr>
              <a:t>Young</a:t>
            </a:r>
            <a:endParaRPr lang="en-US" sz="2000" dirty="0">
              <a:latin typeface="Bookman Old Style" panose="02050604050505020204" pitchFamily="18" charset="0"/>
            </a:endParaRPr>
          </a:p>
          <a:p>
            <a:pPr lvl="1">
              <a:buFont typeface="Wingdings" panose="05000000000000000000" pitchFamily="2" charset="2"/>
              <a:buChar char="ü"/>
            </a:pPr>
            <a:r>
              <a:rPr lang="en-US" sz="2000" dirty="0" smtClean="0">
                <a:latin typeface="Bookman Old Style" panose="02050604050505020204" pitchFamily="18" charset="0"/>
              </a:rPr>
              <a:t>Passion</a:t>
            </a:r>
            <a:endParaRPr lang="en-US" sz="2000" dirty="0">
              <a:latin typeface="Bookman Old Style" panose="02050604050505020204" pitchFamily="18" charset="0"/>
            </a:endParaRPr>
          </a:p>
          <a:p>
            <a:pPr lvl="1">
              <a:buFont typeface="Wingdings" panose="05000000000000000000" pitchFamily="2" charset="2"/>
              <a:buChar char="ü"/>
            </a:pPr>
            <a:r>
              <a:rPr lang="en-US" sz="2000" dirty="0" smtClean="0">
                <a:latin typeface="Bookman Old Style" panose="02050604050505020204" pitchFamily="18" charset="0"/>
              </a:rPr>
              <a:t>New perspectives</a:t>
            </a:r>
          </a:p>
          <a:p>
            <a:pPr marL="457200" lvl="1" indent="0">
              <a:buNone/>
            </a:pPr>
            <a:endParaRPr lang="en-US" sz="2000" dirty="0" smtClean="0">
              <a:latin typeface="Bookman Old Style" panose="02050604050505020204" pitchFamily="18" charset="0"/>
            </a:endParaRPr>
          </a:p>
          <a:p>
            <a:pPr marL="457200" lvl="1" indent="0">
              <a:buNone/>
            </a:pPr>
            <a:endParaRPr lang="en-US" sz="20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18</a:t>
            </a:fld>
            <a:endParaRPr lang="en-US" dirty="0">
              <a:solidFill>
                <a:srgbClr val="000000"/>
              </a:solidFill>
            </a:endParaRPr>
          </a:p>
        </p:txBody>
      </p:sp>
      <p:pic>
        <p:nvPicPr>
          <p:cNvPr id="2063" name="Picture 15" descr="C:\Users\DrJeffKoloze\AppData\Local\Microsoft\Windows\INetCache\IE\IDJQMV3A\swot-matr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65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21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dirty="0">
                <a:latin typeface="Bookman Old Style" panose="02050604050505020204" pitchFamily="18" charset="0"/>
              </a:rPr>
              <a:t>III.  </a:t>
            </a:r>
            <a:r>
              <a:rPr lang="en-US" sz="3000" dirty="0" smtClean="0">
                <a:latin typeface="Bookman Old Style" panose="02050604050505020204" pitchFamily="18" charset="0"/>
              </a:rPr>
              <a:t>Recommend Practical Strategies:</a:t>
            </a:r>
            <a:br>
              <a:rPr lang="en-US" sz="3000" dirty="0" smtClean="0">
                <a:latin typeface="Bookman Old Style" panose="02050604050505020204" pitchFamily="18" charset="0"/>
              </a:rPr>
            </a:br>
            <a:r>
              <a:rPr lang="en-US" sz="3000" dirty="0" smtClean="0">
                <a:latin typeface="Bookman Old Style" panose="02050604050505020204" pitchFamily="18" charset="0"/>
              </a:rPr>
              <a:t>Letter from a Student</a:t>
            </a:r>
            <a:endParaRPr lang="en-US" sz="3000" dirty="0">
              <a:latin typeface="Bookman Old Style" panose="02050604050505020204" pitchFamily="18" charset="0"/>
            </a:endParaRPr>
          </a:p>
        </p:txBody>
      </p:sp>
      <p:sp>
        <p:nvSpPr>
          <p:cNvPr id="3" name="Content Placeholder 2"/>
          <p:cNvSpPr>
            <a:spLocks noGrp="1"/>
          </p:cNvSpPr>
          <p:nvPr>
            <p:ph idx="1"/>
          </p:nvPr>
        </p:nvSpPr>
        <p:spPr>
          <a:xfrm>
            <a:off x="762000" y="1600200"/>
            <a:ext cx="7696200" cy="4525963"/>
          </a:xfrm>
        </p:spPr>
        <p:txBody>
          <a:bodyPr/>
          <a:lstStyle/>
          <a:p>
            <a:pPr marL="0" indent="0">
              <a:buNone/>
            </a:pPr>
            <a:r>
              <a:rPr lang="en-US" sz="2500" dirty="0" smtClean="0">
                <a:latin typeface="Bookman Old Style" panose="02050604050505020204" pitchFamily="18" charset="0"/>
              </a:rPr>
              <a:t>	I </a:t>
            </a:r>
            <a:r>
              <a:rPr lang="en-US" sz="2500" dirty="0">
                <a:latin typeface="Bookman Old Style" panose="02050604050505020204" pitchFamily="18" charset="0"/>
              </a:rPr>
              <a:t>was never able to write anything influenced by my Christian worldview in my classes previous to meeting you.  […]  You are never afraid to say what you believe (whether it be something Christian, conservative, or pro-life), and I cannot tell you what an impact this has had on me.  Please, if you can, do not stop teaching at </a:t>
            </a:r>
            <a:r>
              <a:rPr lang="en-US" sz="2500" dirty="0" smtClean="0">
                <a:latin typeface="Bookman Old Style" panose="02050604050505020204" pitchFamily="18" charset="0"/>
              </a:rPr>
              <a:t>***.  There </a:t>
            </a:r>
            <a:r>
              <a:rPr lang="en-US" sz="2500" dirty="0">
                <a:latin typeface="Bookman Old Style" panose="02050604050505020204" pitchFamily="18" charset="0"/>
              </a:rPr>
              <a:t>are so many students like me who are afraid to say what they believe, and you are the one and only conservative Christian professor speaking truth at </a:t>
            </a:r>
            <a:r>
              <a:rPr lang="en-US" sz="2500" dirty="0" smtClean="0">
                <a:latin typeface="Bookman Old Style" panose="02050604050505020204" pitchFamily="18" charset="0"/>
              </a:rPr>
              <a:t>*** (that </a:t>
            </a:r>
            <a:r>
              <a:rPr lang="en-US" sz="2500" dirty="0">
                <a:latin typeface="Bookman Old Style" panose="02050604050505020204" pitchFamily="18" charset="0"/>
              </a:rPr>
              <a:t>I know of).</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19</a:t>
            </a:fld>
            <a:endParaRPr lang="en-US" dirty="0"/>
          </a:p>
        </p:txBody>
      </p:sp>
    </p:spTree>
    <p:extLst>
      <p:ext uri="{BB962C8B-B14F-4D97-AF65-F5344CB8AC3E}">
        <p14:creationId xmlns:p14="http://schemas.microsoft.com/office/powerpoint/2010/main" val="1812761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4000" dirty="0" smtClean="0">
                <a:latin typeface="Bookman Old Style" panose="02050604050505020204" pitchFamily="18" charset="0"/>
              </a:rPr>
              <a:t>Agenda</a:t>
            </a:r>
            <a:endParaRPr lang="en-US" sz="4000" dirty="0">
              <a:latin typeface="Bookman Old Style" panose="02050604050505020204" pitchFamily="18" charset="0"/>
            </a:endParaRPr>
          </a:p>
        </p:txBody>
      </p:sp>
      <p:sp>
        <p:nvSpPr>
          <p:cNvPr id="3" name="Content Placeholder 2"/>
          <p:cNvSpPr>
            <a:spLocks noGrp="1"/>
          </p:cNvSpPr>
          <p:nvPr>
            <p:ph sz="half" idx="1"/>
          </p:nvPr>
        </p:nvSpPr>
        <p:spPr>
          <a:xfrm>
            <a:off x="457200" y="1295400"/>
            <a:ext cx="4191000" cy="4953000"/>
          </a:xfrm>
        </p:spPr>
        <p:txBody>
          <a:bodyPr/>
          <a:lstStyle/>
          <a:p>
            <a:pPr marL="514350" indent="-514350">
              <a:buFont typeface="+mj-lt"/>
              <a:buAutoNum type="romanUcPeriod"/>
            </a:pPr>
            <a:r>
              <a:rPr lang="en-US" sz="2000" dirty="0" smtClean="0">
                <a:latin typeface="Bookman Old Style" panose="02050604050505020204" pitchFamily="18" charset="0"/>
              </a:rPr>
              <a:t>Reiterate major finding discussed in last </a:t>
            </a:r>
            <a:r>
              <a:rPr lang="en-US" sz="2000" dirty="0">
                <a:latin typeface="Bookman Old Style" panose="02050604050505020204" pitchFamily="18" charset="0"/>
              </a:rPr>
              <a:t>year’s </a:t>
            </a:r>
            <a:r>
              <a:rPr lang="en-US" sz="2000" dirty="0" smtClean="0">
                <a:latin typeface="Bookman Old Style" panose="02050604050505020204" pitchFamily="18" charset="0"/>
              </a:rPr>
              <a:t>presentation (7%)</a:t>
            </a:r>
          </a:p>
          <a:p>
            <a:pPr marL="514350" indent="-514350">
              <a:buFont typeface="+mj-lt"/>
              <a:buAutoNum type="romanUcPeriod"/>
            </a:pPr>
            <a:r>
              <a:rPr lang="en-US" sz="2000" dirty="0" smtClean="0">
                <a:latin typeface="Bookman Old Style" panose="02050604050505020204" pitchFamily="18" charset="0"/>
              </a:rPr>
              <a:t>Highlight significant </a:t>
            </a:r>
            <a:r>
              <a:rPr lang="en-US" sz="2000" dirty="0">
                <a:latin typeface="Bookman Old Style" panose="02050604050505020204" pitchFamily="18" charset="0"/>
              </a:rPr>
              <a:t>changes </a:t>
            </a:r>
            <a:r>
              <a:rPr lang="en-US" sz="2000" dirty="0" smtClean="0">
                <a:latin typeface="Bookman Old Style" panose="02050604050505020204" pitchFamily="18" charset="0"/>
              </a:rPr>
              <a:t>in past year (20%)</a:t>
            </a:r>
          </a:p>
          <a:p>
            <a:pPr marL="514350" indent="-514350">
              <a:buFont typeface="+mj-lt"/>
              <a:buAutoNum type="romanUcPeriod"/>
            </a:pPr>
            <a:r>
              <a:rPr lang="en-US" sz="2000" dirty="0" smtClean="0">
                <a:latin typeface="Bookman Old Style" panose="02050604050505020204" pitchFamily="18" charset="0"/>
              </a:rPr>
              <a:t>Recommend practical </a:t>
            </a:r>
            <a:r>
              <a:rPr lang="en-US" sz="2000" dirty="0">
                <a:latin typeface="Bookman Old Style" panose="02050604050505020204" pitchFamily="18" charset="0"/>
              </a:rPr>
              <a:t>strategies that students, faculty, and administrators can use to overcome anti-life political </a:t>
            </a:r>
            <a:r>
              <a:rPr lang="en-US" sz="2000" dirty="0" smtClean="0">
                <a:latin typeface="Bookman Old Style" panose="02050604050505020204" pitchFamily="18" charset="0"/>
              </a:rPr>
              <a:t>correctivity; audience reviews case studies (73%)</a:t>
            </a:r>
            <a:endParaRPr lang="en-US" sz="2000" dirty="0">
              <a:latin typeface="Bookman Old Style" panose="02050604050505020204" pitchFamily="18" charset="0"/>
            </a:endParaRPr>
          </a:p>
          <a:p>
            <a:pPr marL="514350" indent="-514350">
              <a:buFont typeface="+mj-lt"/>
              <a:buAutoNum type="romanUcPeriod"/>
            </a:pPr>
            <a:r>
              <a:rPr lang="en-US" sz="2000" dirty="0" smtClean="0">
                <a:latin typeface="Bookman Old Style" panose="02050604050505020204" pitchFamily="18" charset="0"/>
              </a:rPr>
              <a:t>Questions and Answers, or Utterly Hopeless Deer-in-the-Headlight Stares</a:t>
            </a:r>
            <a:endParaRPr lang="en-US" sz="20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a:t>
            </a:fld>
            <a:endParaRPr lang="en-US" dirty="0"/>
          </a:p>
        </p:txBody>
      </p:sp>
      <p:pic>
        <p:nvPicPr>
          <p:cNvPr id="1026" name="Picture 2" descr="C:\Users\DrJeffKoloze\AppData\Local\Microsoft\Windows\INetCache\IE\ULPDSD17\MP900409227[1].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478" t="5643" r="9146"/>
          <a:stretch/>
        </p:blipFill>
        <p:spPr bwMode="auto">
          <a:xfrm>
            <a:off x="4800600" y="1295400"/>
            <a:ext cx="3886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1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200" dirty="0" smtClean="0">
                <a:latin typeface="Bookman Old Style" panose="02050604050505020204" pitchFamily="18" charset="0"/>
              </a:rPr>
              <a:t>III</a:t>
            </a:r>
            <a:r>
              <a:rPr lang="en-US" sz="2200" dirty="0">
                <a:latin typeface="Bookman Old Style" panose="02050604050505020204" pitchFamily="18" charset="0"/>
              </a:rPr>
              <a:t>.  </a:t>
            </a:r>
            <a:r>
              <a:rPr lang="en-US" sz="2200" dirty="0" smtClean="0">
                <a:latin typeface="Bookman Old Style" panose="02050604050505020204" pitchFamily="18" charset="0"/>
              </a:rPr>
              <a:t>Recommend Practical Strategies:</a:t>
            </a:r>
            <a:br>
              <a:rPr lang="en-US" sz="2200" dirty="0" smtClean="0">
                <a:latin typeface="Bookman Old Style" panose="02050604050505020204" pitchFamily="18" charset="0"/>
              </a:rPr>
            </a:br>
            <a:r>
              <a:rPr lang="en-US" sz="2200" dirty="0" smtClean="0">
                <a:latin typeface="Bookman Old Style" panose="02050604050505020204" pitchFamily="18" charset="0"/>
              </a:rPr>
              <a:t>SWOT Reversed into TWSO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371600"/>
            <a:ext cx="4572000" cy="4876800"/>
          </a:xfrm>
        </p:spPr>
        <p:txBody>
          <a:bodyPr/>
          <a:lstStyle/>
          <a:p>
            <a:pPr marL="457200" indent="-457200">
              <a:buFont typeface="+mj-lt"/>
              <a:buAutoNum type="arabicPeriod" startAt="3"/>
            </a:pPr>
            <a:r>
              <a:rPr lang="en-US" sz="2000" dirty="0" smtClean="0">
                <a:latin typeface="Bookman Old Style" panose="02050604050505020204" pitchFamily="18" charset="0"/>
              </a:rPr>
              <a:t>Strengths:</a:t>
            </a:r>
          </a:p>
          <a:p>
            <a:pPr lvl="1">
              <a:buFont typeface="Wingdings" panose="05000000000000000000" pitchFamily="2" charset="2"/>
              <a:buChar char="ü"/>
            </a:pPr>
            <a:r>
              <a:rPr lang="en-US" sz="2000" dirty="0" smtClean="0">
                <a:latin typeface="Bookman Old Style" panose="02050604050505020204" pitchFamily="18" charset="0"/>
              </a:rPr>
              <a:t>Young</a:t>
            </a:r>
            <a:endParaRPr lang="en-US" sz="2000" dirty="0">
              <a:latin typeface="Bookman Old Style" panose="02050604050505020204" pitchFamily="18" charset="0"/>
            </a:endParaRPr>
          </a:p>
          <a:p>
            <a:pPr lvl="1">
              <a:buFont typeface="Wingdings" panose="05000000000000000000" pitchFamily="2" charset="2"/>
              <a:buChar char="ü"/>
            </a:pPr>
            <a:r>
              <a:rPr lang="en-US" sz="2000" dirty="0" smtClean="0">
                <a:latin typeface="Bookman Old Style" panose="02050604050505020204" pitchFamily="18" charset="0"/>
              </a:rPr>
              <a:t>Passion</a:t>
            </a:r>
            <a:endParaRPr lang="en-US" sz="2000" dirty="0">
              <a:latin typeface="Bookman Old Style" panose="02050604050505020204" pitchFamily="18" charset="0"/>
            </a:endParaRPr>
          </a:p>
          <a:p>
            <a:pPr lvl="1">
              <a:buFont typeface="Wingdings" panose="05000000000000000000" pitchFamily="2" charset="2"/>
              <a:buChar char="ü"/>
            </a:pPr>
            <a:r>
              <a:rPr lang="en-US" sz="2000" dirty="0" smtClean="0">
                <a:latin typeface="Bookman Old Style" panose="02050604050505020204" pitchFamily="18" charset="0"/>
              </a:rPr>
              <a:t>New perspectives</a:t>
            </a:r>
          </a:p>
          <a:p>
            <a:pPr lvl="1">
              <a:buFont typeface="Wingdings" panose="05000000000000000000" pitchFamily="2" charset="2"/>
              <a:buChar char="ü"/>
            </a:pPr>
            <a:endParaRPr lang="en-US" sz="2000" dirty="0">
              <a:latin typeface="Bookman Old Style" panose="02050604050505020204" pitchFamily="18" charset="0"/>
            </a:endParaRPr>
          </a:p>
          <a:p>
            <a:pPr marL="457200" lvl="1" indent="0">
              <a:buNone/>
            </a:pPr>
            <a:r>
              <a:rPr lang="en-US" sz="2000" dirty="0" smtClean="0">
                <a:latin typeface="Bookman Old Style" panose="02050604050505020204" pitchFamily="18" charset="0"/>
              </a:rPr>
              <a:t>Recommendations:</a:t>
            </a:r>
          </a:p>
          <a:p>
            <a:pPr lvl="1">
              <a:buFont typeface="Wingdings" panose="05000000000000000000" pitchFamily="2" charset="2"/>
              <a:buChar char="ü"/>
            </a:pPr>
            <a:r>
              <a:rPr lang="en-US" sz="2000" dirty="0" smtClean="0">
                <a:latin typeface="Bookman Old Style" panose="02050604050505020204" pitchFamily="18" charset="0"/>
              </a:rPr>
              <a:t>Develop hierarchical structure to ensure groups’ continuance</a:t>
            </a:r>
          </a:p>
          <a:p>
            <a:pPr lvl="1">
              <a:buFont typeface="Wingdings" panose="05000000000000000000" pitchFamily="2" charset="2"/>
              <a:buChar char="ü"/>
            </a:pPr>
            <a:r>
              <a:rPr lang="en-US" sz="2000" dirty="0" smtClean="0">
                <a:latin typeface="Bookman Old Style" panose="02050604050505020204" pitchFamily="18" charset="0"/>
              </a:rPr>
              <a:t>Guide pro-life passion into appropriate channels</a:t>
            </a:r>
          </a:p>
          <a:p>
            <a:pPr lvl="1">
              <a:buFont typeface="Wingdings" panose="05000000000000000000" pitchFamily="2" charset="2"/>
              <a:buChar char="ü"/>
            </a:pPr>
            <a:r>
              <a:rPr lang="en-US" sz="2000" dirty="0" smtClean="0">
                <a:latin typeface="Bookman Old Style" panose="02050604050505020204" pitchFamily="18" charset="0"/>
              </a:rPr>
              <a:t>Perfect what already is going well</a:t>
            </a:r>
            <a:endParaRPr lang="en-US" sz="20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20</a:t>
            </a:fld>
            <a:endParaRPr lang="en-US" dirty="0">
              <a:solidFill>
                <a:srgbClr val="000000"/>
              </a:solidFill>
            </a:endParaRPr>
          </a:p>
        </p:txBody>
      </p:sp>
      <p:pic>
        <p:nvPicPr>
          <p:cNvPr id="2063" name="Picture 15" descr="C:\Users\DrJeffKoloze\AppData\Local\Microsoft\Windows\INetCache\IE\IDJQMV3A\swot-matr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65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2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200" dirty="0">
                <a:latin typeface="Bookman Old Style" panose="02050604050505020204" pitchFamily="18" charset="0"/>
              </a:rPr>
              <a:t>III.  Recommend Practical Strategies:</a:t>
            </a:r>
            <a:br>
              <a:rPr lang="en-US" sz="2200" dirty="0">
                <a:latin typeface="Bookman Old Style" panose="02050604050505020204" pitchFamily="18" charset="0"/>
              </a:rPr>
            </a:br>
            <a:r>
              <a:rPr lang="en-US" sz="2200" dirty="0">
                <a:latin typeface="Bookman Old Style" panose="02050604050505020204" pitchFamily="18" charset="0"/>
              </a:rPr>
              <a:t>SWOT Reversed into TWSO</a:t>
            </a:r>
          </a:p>
        </p:txBody>
      </p:sp>
      <p:sp>
        <p:nvSpPr>
          <p:cNvPr id="3" name="Content Placeholder 2"/>
          <p:cNvSpPr>
            <a:spLocks noGrp="1"/>
          </p:cNvSpPr>
          <p:nvPr>
            <p:ph sz="half" idx="1"/>
          </p:nvPr>
        </p:nvSpPr>
        <p:spPr>
          <a:xfrm>
            <a:off x="457200" y="1447800"/>
            <a:ext cx="4724400" cy="4876800"/>
          </a:xfrm>
        </p:spPr>
        <p:txBody>
          <a:bodyPr/>
          <a:lstStyle/>
          <a:p>
            <a:pPr marL="457200" lvl="0" indent="-457200">
              <a:buFont typeface="+mj-lt"/>
              <a:buAutoNum type="arabicPeriod" startAt="4"/>
            </a:pPr>
            <a:r>
              <a:rPr lang="en-US" sz="2000" dirty="0">
                <a:solidFill>
                  <a:srgbClr val="000000"/>
                </a:solidFill>
                <a:latin typeface="Bookman Old Style" panose="02050604050505020204" pitchFamily="18" charset="0"/>
              </a:rPr>
              <a:t>Opportunities:</a:t>
            </a:r>
          </a:p>
          <a:p>
            <a:pPr lvl="1">
              <a:buFont typeface="Wingdings" panose="05000000000000000000" pitchFamily="2" charset="2"/>
              <a:buChar char="ü"/>
            </a:pPr>
            <a:r>
              <a:rPr lang="en-US" sz="2000" dirty="0">
                <a:solidFill>
                  <a:srgbClr val="000000"/>
                </a:solidFill>
                <a:latin typeface="Bookman Old Style" panose="02050604050505020204" pitchFamily="18" charset="0"/>
              </a:rPr>
              <a:t>Not alone</a:t>
            </a:r>
          </a:p>
          <a:p>
            <a:pPr lvl="1">
              <a:buFont typeface="Wingdings" panose="05000000000000000000" pitchFamily="2" charset="2"/>
              <a:buChar char="ü"/>
            </a:pPr>
            <a:r>
              <a:rPr lang="en-US" sz="2000" dirty="0">
                <a:solidFill>
                  <a:srgbClr val="000000"/>
                </a:solidFill>
                <a:latin typeface="Bookman Old Style" panose="02050604050505020204" pitchFamily="18" charset="0"/>
              </a:rPr>
              <a:t>Faculty are pro-life</a:t>
            </a:r>
          </a:p>
          <a:p>
            <a:pPr lvl="1">
              <a:buFont typeface="Wingdings" panose="05000000000000000000" pitchFamily="2" charset="2"/>
              <a:buChar char="ü"/>
            </a:pPr>
            <a:endParaRPr lang="en-US" sz="2000" dirty="0">
              <a:solidFill>
                <a:srgbClr val="000000"/>
              </a:solidFill>
              <a:latin typeface="Bookman Old Style" panose="02050604050505020204" pitchFamily="18" charset="0"/>
            </a:endParaRPr>
          </a:p>
          <a:p>
            <a:pPr marL="457200" lvl="1" indent="0">
              <a:buNone/>
            </a:pPr>
            <a:r>
              <a:rPr lang="en-US" sz="2000" dirty="0">
                <a:solidFill>
                  <a:srgbClr val="000000"/>
                </a:solidFill>
                <a:latin typeface="Bookman Old Style" panose="02050604050505020204" pitchFamily="18" charset="0"/>
              </a:rPr>
              <a:t>Recommendations:</a:t>
            </a:r>
          </a:p>
          <a:p>
            <a:pPr lvl="1">
              <a:buFont typeface="Wingdings" panose="05000000000000000000" pitchFamily="2" charset="2"/>
              <a:buChar char="ü"/>
            </a:pPr>
            <a:r>
              <a:rPr lang="en-US" sz="2000" dirty="0">
                <a:solidFill>
                  <a:srgbClr val="000000"/>
                </a:solidFill>
                <a:latin typeface="Bookman Old Style" panose="02050604050505020204" pitchFamily="18" charset="0"/>
              </a:rPr>
              <a:t>Donate money to pro-life groups</a:t>
            </a:r>
          </a:p>
          <a:p>
            <a:pPr lvl="1">
              <a:buFont typeface="Wingdings" panose="05000000000000000000" pitchFamily="2" charset="2"/>
              <a:buChar char="ü"/>
            </a:pPr>
            <a:r>
              <a:rPr lang="en-US" sz="2000" dirty="0" smtClean="0">
                <a:solidFill>
                  <a:srgbClr val="000000"/>
                </a:solidFill>
                <a:latin typeface="Bookman Old Style" panose="02050604050505020204" pitchFamily="18" charset="0"/>
              </a:rPr>
              <a:t>Consider </a:t>
            </a:r>
            <a:r>
              <a:rPr lang="en-US" sz="2000" dirty="0">
                <a:solidFill>
                  <a:srgbClr val="000000"/>
                </a:solidFill>
                <a:latin typeface="Bookman Old Style" panose="02050604050505020204" pitchFamily="18" charset="0"/>
              </a:rPr>
              <a:t>being an academic in your field of interest</a:t>
            </a:r>
          </a:p>
          <a:p>
            <a:pPr lvl="1">
              <a:buFont typeface="Wingdings" panose="05000000000000000000" pitchFamily="2" charset="2"/>
              <a:buChar char="ü"/>
            </a:pPr>
            <a:r>
              <a:rPr lang="en-US" sz="2000" dirty="0">
                <a:solidFill>
                  <a:srgbClr val="000000"/>
                </a:solidFill>
                <a:latin typeface="Bookman Old Style" panose="02050604050505020204" pitchFamily="18" charset="0"/>
              </a:rPr>
              <a:t>Strive for excellence in your scholarship</a:t>
            </a:r>
          </a:p>
          <a:p>
            <a:pPr lvl="1">
              <a:buFont typeface="Wingdings" panose="05000000000000000000" pitchFamily="2" charset="2"/>
              <a:buChar char="ü"/>
            </a:pPr>
            <a:r>
              <a:rPr lang="en-US" sz="2000" dirty="0">
                <a:solidFill>
                  <a:srgbClr val="000000"/>
                </a:solidFill>
                <a:latin typeface="Bookman Old Style" panose="02050604050505020204" pitchFamily="18" charset="0"/>
              </a:rPr>
              <a:t>Take advantage of internships</a:t>
            </a:r>
          </a:p>
          <a:p>
            <a:pPr lvl="1">
              <a:buFont typeface="Wingdings" panose="05000000000000000000" pitchFamily="2" charset="2"/>
              <a:buChar char="ü"/>
            </a:pPr>
            <a:r>
              <a:rPr lang="en-US" sz="2000" dirty="0">
                <a:solidFill>
                  <a:srgbClr val="000000"/>
                </a:solidFill>
                <a:latin typeface="Bookman Old Style" panose="02050604050505020204" pitchFamily="18" charset="0"/>
              </a:rPr>
              <a:t>Aim for the highest degree you can obtain in your </a:t>
            </a:r>
            <a:r>
              <a:rPr lang="en-US" sz="2000" dirty="0" smtClean="0">
                <a:solidFill>
                  <a:srgbClr val="000000"/>
                </a:solidFill>
                <a:latin typeface="Bookman Old Style" panose="02050604050505020204" pitchFamily="18" charset="0"/>
              </a:rPr>
              <a:t>field</a:t>
            </a:r>
            <a:endParaRPr lang="en-US" sz="2000" dirty="0">
              <a:solidFill>
                <a:srgbClr val="000000"/>
              </a:solidFill>
              <a:latin typeface="Bookman Old Style" panose="02050604050505020204" pitchFamily="18" charset="0"/>
            </a:endParaRPr>
          </a:p>
        </p:txBody>
      </p:sp>
      <p:sp>
        <p:nvSpPr>
          <p:cNvPr id="4" name="Content Placeholder 3"/>
          <p:cNvSpPr>
            <a:spLocks noGrp="1"/>
          </p:cNvSpPr>
          <p:nvPr>
            <p:ph sz="half" idx="2"/>
          </p:nvPr>
        </p:nvSpPr>
        <p:spPr>
          <a:xfrm>
            <a:off x="5410200" y="1447800"/>
            <a:ext cx="3276600" cy="4800600"/>
          </a:xfrm>
          <a:noFill/>
        </p:spPr>
        <p:txBody>
          <a:bodyPr/>
          <a:lstStyle/>
          <a:p>
            <a:pPr marL="0" indent="0" algn="ctr">
              <a:buNone/>
            </a:pPr>
            <a:r>
              <a:rPr lang="en-US" sz="2200" b="1" i="1" dirty="0" smtClean="0">
                <a:latin typeface="Bookman Old Style" panose="02050604050505020204" pitchFamily="18" charset="0"/>
              </a:rPr>
              <a:t>Call</a:t>
            </a:r>
          </a:p>
          <a:p>
            <a:pPr marL="0" indent="0" algn="ctr">
              <a:buNone/>
            </a:pPr>
            <a:r>
              <a:rPr lang="en-US" sz="2200" b="1" i="1" dirty="0" smtClean="0">
                <a:latin typeface="Bookman Old Style" panose="02050604050505020204" pitchFamily="18" charset="0"/>
              </a:rPr>
              <a:t>Development Office</a:t>
            </a:r>
          </a:p>
          <a:p>
            <a:pPr marL="0" indent="0" algn="ctr">
              <a:buNone/>
            </a:pPr>
            <a:r>
              <a:rPr lang="en-US" sz="2200" b="1" i="1" dirty="0" smtClean="0">
                <a:latin typeface="Bookman Old Style" panose="02050604050505020204" pitchFamily="18" charset="0"/>
              </a:rPr>
              <a:t>to donate to </a:t>
            </a:r>
          </a:p>
          <a:p>
            <a:pPr marL="0" indent="0" algn="ctr">
              <a:buNone/>
            </a:pPr>
            <a:r>
              <a:rPr lang="en-US" sz="2200" b="1" i="1" dirty="0" smtClean="0">
                <a:latin typeface="Bookman Old Style" panose="02050604050505020204" pitchFamily="18" charset="0"/>
              </a:rPr>
              <a:t>NRLC </a:t>
            </a:r>
            <a:r>
              <a:rPr lang="en-US" sz="2200" b="1" i="1" dirty="0" smtClean="0">
                <a:latin typeface="Bookman Old Style" panose="02050604050505020204" pitchFamily="18" charset="0"/>
              </a:rPr>
              <a:t>PAC</a:t>
            </a:r>
          </a:p>
          <a:p>
            <a:pPr marL="0" indent="0" algn="ctr">
              <a:buNone/>
            </a:pPr>
            <a:r>
              <a:rPr lang="en-US" sz="2200" b="1" i="1" dirty="0" smtClean="0">
                <a:latin typeface="Bookman Old Style" panose="02050604050505020204" pitchFamily="18" charset="0"/>
              </a:rPr>
              <a:t>(202-378-8851)</a:t>
            </a:r>
          </a:p>
          <a:p>
            <a:pPr marL="0" indent="0" algn="ctr">
              <a:buNone/>
            </a:pPr>
            <a:r>
              <a:rPr lang="en-US" sz="2200" b="1" i="1" dirty="0" smtClean="0">
                <a:latin typeface="Bookman Old Style" panose="02050604050505020204" pitchFamily="18" charset="0"/>
              </a:rPr>
              <a:t>to arrange monthly credit card donations to get more pro-lifers elected</a:t>
            </a:r>
            <a:r>
              <a:rPr lang="en-US" sz="2200" b="1" i="1" dirty="0" smtClean="0">
                <a:latin typeface="Bookman Old Style" panose="02050604050505020204" pitchFamily="18" charset="0"/>
              </a:rPr>
              <a:t>!</a:t>
            </a:r>
            <a:endParaRPr lang="en-US" sz="2200" b="1" i="1" dirty="0" smtClean="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21</a:t>
            </a:fld>
            <a:endParaRPr lang="en-US"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5257800"/>
            <a:ext cx="3352800" cy="838200"/>
          </a:xfrm>
          <a:prstGeom prst="rect">
            <a:avLst/>
          </a:prstGeom>
        </p:spPr>
      </p:pic>
      <p:sp>
        <p:nvSpPr>
          <p:cNvPr id="14" name="Right Arrow 13"/>
          <p:cNvSpPr/>
          <p:nvPr/>
        </p:nvSpPr>
        <p:spPr>
          <a:xfrm rot="21352809">
            <a:off x="2285589" y="3505765"/>
            <a:ext cx="3132887" cy="4843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78982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100" dirty="0">
                <a:latin typeface="Bookman Old Style" panose="02050604050505020204" pitchFamily="18" charset="0"/>
              </a:rPr>
              <a:t>III.  </a:t>
            </a:r>
            <a:r>
              <a:rPr lang="en-US" sz="2100" dirty="0" smtClean="0">
                <a:latin typeface="Bookman Old Style" panose="02050604050505020204" pitchFamily="18" charset="0"/>
              </a:rPr>
              <a:t>Recommend Practical Strategies:</a:t>
            </a:r>
            <a:br>
              <a:rPr lang="en-US" sz="2100" dirty="0" smtClean="0">
                <a:latin typeface="Bookman Old Style" panose="02050604050505020204" pitchFamily="18" charset="0"/>
              </a:rPr>
            </a:br>
            <a:r>
              <a:rPr lang="en-US" sz="2100" dirty="0" smtClean="0">
                <a:latin typeface="Bookman Old Style" panose="02050604050505020204" pitchFamily="18" charset="0"/>
              </a:rPr>
              <a:t>Resources </a:t>
            </a:r>
            <a:r>
              <a:rPr lang="en-US" sz="2100" dirty="0">
                <a:latin typeface="Bookman Old Style" panose="02050604050505020204" pitchFamily="18" charset="0"/>
              </a:rPr>
              <a:t>for Pro-Life </a:t>
            </a:r>
            <a:r>
              <a:rPr lang="en-US" sz="2100" dirty="0" smtClean="0">
                <a:latin typeface="Bookman Old Style" panose="02050604050505020204" pitchFamily="18" charset="0"/>
              </a:rPr>
              <a:t>Students, Faculty</a:t>
            </a:r>
            <a:r>
              <a:rPr lang="en-US" sz="2100" dirty="0">
                <a:latin typeface="Bookman Old Style" panose="02050604050505020204" pitchFamily="18" charset="0"/>
              </a:rPr>
              <a:t>, </a:t>
            </a:r>
            <a:r>
              <a:rPr lang="en-US" sz="2100" dirty="0" smtClean="0">
                <a:latin typeface="Bookman Old Style" panose="02050604050505020204" pitchFamily="18" charset="0"/>
              </a:rPr>
              <a:t>and Administrators</a:t>
            </a:r>
            <a:endParaRPr lang="en-US" sz="21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22</a:t>
            </a:fld>
            <a:endParaRPr lang="en-US" dirty="0">
              <a:solidFill>
                <a:srgbClr val="000000"/>
              </a:solidFill>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357" t="21887" r="24356" b="8013"/>
          <a:stretch/>
        </p:blipFill>
        <p:spPr bwMode="auto">
          <a:xfrm>
            <a:off x="609600" y="1371600"/>
            <a:ext cx="8077200" cy="4953000"/>
          </a:xfrm>
          <a:prstGeom prst="rect">
            <a:avLst/>
          </a:prstGeom>
          <a:noFill/>
          <a:ln>
            <a:noFill/>
          </a:ln>
          <a:effectLst>
            <a:glow rad="1016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17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algn="l"/>
            <a:r>
              <a:rPr lang="en-US" sz="2200" dirty="0" smtClean="0">
                <a:latin typeface="Bookman Old Style" panose="02050604050505020204" pitchFamily="18" charset="0"/>
              </a:rPr>
              <a:t>III.  Case Study One:  Dr</a:t>
            </a:r>
            <a:r>
              <a:rPr lang="en-US" sz="2200" dirty="0">
                <a:latin typeface="Bookman Old Style" panose="02050604050505020204" pitchFamily="18" charset="0"/>
              </a:rPr>
              <a:t>. </a:t>
            </a:r>
            <a:r>
              <a:rPr lang="en-US" sz="2200" dirty="0" smtClean="0">
                <a:latin typeface="Bookman Old Style" panose="02050604050505020204" pitchFamily="18" charset="0"/>
              </a:rPr>
              <a:t>Hiram Hyperbole teaches Bioethics Law.  </a:t>
            </a:r>
            <a:r>
              <a:rPr lang="en-US" sz="2200" dirty="0">
                <a:latin typeface="Bookman Old Style" panose="02050604050505020204" pitchFamily="18" charset="0"/>
              </a:rPr>
              <a:t>You like him a lot, </a:t>
            </a:r>
            <a:r>
              <a:rPr lang="en-US" sz="2200" dirty="0" smtClean="0">
                <a:latin typeface="Bookman Old Style" panose="02050604050505020204" pitchFamily="18" charset="0"/>
              </a:rPr>
              <a:t>especially since </a:t>
            </a:r>
            <a:r>
              <a:rPr lang="en-US" sz="2200" dirty="0">
                <a:latin typeface="Bookman Old Style" panose="02050604050505020204" pitchFamily="18" charset="0"/>
              </a:rPr>
              <a:t>he complimented </a:t>
            </a:r>
            <a:r>
              <a:rPr lang="en-US" sz="2200" dirty="0" smtClean="0">
                <a:latin typeface="Bookman Old Style" panose="02050604050505020204" pitchFamily="18" charset="0"/>
              </a:rPr>
              <a:t>you </a:t>
            </a:r>
            <a:r>
              <a:rPr lang="en-US" sz="2200" dirty="0">
                <a:latin typeface="Bookman Old Style" panose="02050604050505020204" pitchFamily="18" charset="0"/>
              </a:rPr>
              <a:t>on your fine </a:t>
            </a:r>
            <a:r>
              <a:rPr lang="en-US" sz="2200" dirty="0" smtClean="0">
                <a:latin typeface="Bookman Old Style" panose="02050604050505020204" pitchFamily="18" charset="0"/>
              </a:rPr>
              <a:t>work on embryonic stem </a:t>
            </a:r>
            <a:r>
              <a:rPr lang="en-US" sz="2200" dirty="0">
                <a:latin typeface="Bookman Old Style" panose="02050604050505020204" pitchFamily="18" charset="0"/>
              </a:rPr>
              <a:t>cell </a:t>
            </a:r>
            <a:r>
              <a:rPr lang="en-US" sz="2200" dirty="0" smtClean="0">
                <a:latin typeface="Bookman Old Style" panose="02050604050505020204" pitchFamily="18" charset="0"/>
              </a:rPr>
              <a:t>research in your last paper.  </a:t>
            </a:r>
            <a:r>
              <a:rPr lang="en-US" sz="2200" dirty="0">
                <a:latin typeface="Bookman Old Style" panose="02050604050505020204" pitchFamily="18" charset="0"/>
              </a:rPr>
              <a:t>Should you ask </a:t>
            </a:r>
            <a:r>
              <a:rPr lang="en-US" sz="2200" dirty="0" smtClean="0">
                <a:latin typeface="Bookman Old Style" panose="02050604050505020204" pitchFamily="18" charset="0"/>
              </a:rPr>
              <a:t>him to </a:t>
            </a:r>
            <a:r>
              <a:rPr lang="en-US" sz="2200" dirty="0">
                <a:latin typeface="Bookman Old Style" panose="02050604050505020204" pitchFamily="18" charset="0"/>
              </a:rPr>
              <a:t>be the </a:t>
            </a:r>
            <a:r>
              <a:rPr lang="en-US" sz="2200" dirty="0" smtClean="0">
                <a:latin typeface="Bookman Old Style" panose="02050604050505020204" pitchFamily="18" charset="0"/>
              </a:rPr>
              <a:t>adviser </a:t>
            </a:r>
            <a:r>
              <a:rPr lang="en-US" sz="2200" dirty="0">
                <a:latin typeface="Bookman Old Style" panose="02050604050505020204" pitchFamily="18" charset="0"/>
              </a:rPr>
              <a:t>for your campus pro-life group?</a:t>
            </a:r>
          </a:p>
        </p:txBody>
      </p:sp>
      <p:sp>
        <p:nvSpPr>
          <p:cNvPr id="3" name="Content Placeholder 2"/>
          <p:cNvSpPr>
            <a:spLocks noGrp="1"/>
          </p:cNvSpPr>
          <p:nvPr>
            <p:ph sz="half" idx="1"/>
          </p:nvPr>
        </p:nvSpPr>
        <p:spPr>
          <a:xfrm>
            <a:off x="457200" y="2286000"/>
            <a:ext cx="4724400" cy="3840163"/>
          </a:xfrm>
        </p:spPr>
        <p:txBody>
          <a:bodyPr/>
          <a:lstStyle/>
          <a:p>
            <a:pPr>
              <a:buFont typeface="+mj-lt"/>
              <a:buAutoNum type="alphaLcPeriod"/>
            </a:pPr>
            <a:r>
              <a:rPr lang="en-US" sz="1600" dirty="0" smtClean="0">
                <a:latin typeface="Bookman Old Style" panose="02050604050505020204" pitchFamily="18" charset="0"/>
              </a:rPr>
              <a:t>Maybe.  Consult RateMyProfessor.com first to get others’ opinions.</a:t>
            </a:r>
          </a:p>
          <a:p>
            <a:pPr>
              <a:buFont typeface="+mj-lt"/>
              <a:buAutoNum type="alphaLcPeriod"/>
            </a:pPr>
            <a:r>
              <a:rPr lang="en-US" sz="1600" dirty="0">
                <a:latin typeface="Bookman Old Style" panose="02050604050505020204" pitchFamily="18" charset="0"/>
              </a:rPr>
              <a:t>No.  Anybody who is this old must be a </a:t>
            </a:r>
            <a:r>
              <a:rPr lang="en-US" sz="1600" dirty="0" smtClean="0">
                <a:latin typeface="Bookman Old Style" panose="02050604050505020204" pitchFamily="18" charset="0"/>
              </a:rPr>
              <a:t>reject </a:t>
            </a:r>
            <a:r>
              <a:rPr lang="en-US" sz="1600" dirty="0">
                <a:latin typeface="Bookman Old Style" panose="02050604050505020204" pitchFamily="18" charset="0"/>
              </a:rPr>
              <a:t>from the sixties, </a:t>
            </a:r>
            <a:r>
              <a:rPr lang="en-US" sz="1600" dirty="0" smtClean="0">
                <a:latin typeface="Bookman Old Style" panose="02050604050505020204" pitchFamily="18" charset="0"/>
              </a:rPr>
              <a:t>probably </a:t>
            </a:r>
            <a:r>
              <a:rPr lang="en-US" sz="1600" dirty="0">
                <a:latin typeface="Bookman Old Style" panose="02050604050505020204" pitchFamily="18" charset="0"/>
              </a:rPr>
              <a:t>a hippie.</a:t>
            </a:r>
          </a:p>
          <a:p>
            <a:pPr>
              <a:buFont typeface="+mj-lt"/>
              <a:buAutoNum type="alphaLcPeriod"/>
            </a:pPr>
            <a:r>
              <a:rPr lang="en-US" sz="1600" dirty="0">
                <a:latin typeface="Bookman Old Style" panose="02050604050505020204" pitchFamily="18" charset="0"/>
              </a:rPr>
              <a:t>No.  During class, he mentioned </a:t>
            </a:r>
            <a:r>
              <a:rPr lang="en-US" sz="1600" dirty="0" smtClean="0">
                <a:latin typeface="Bookman Old Style" panose="02050604050505020204" pitchFamily="18" charset="0"/>
              </a:rPr>
              <a:t>the cons and the pros of embryonic </a:t>
            </a:r>
            <a:r>
              <a:rPr lang="en-US" sz="1600" dirty="0">
                <a:latin typeface="Bookman Old Style" panose="02050604050505020204" pitchFamily="18" charset="0"/>
              </a:rPr>
              <a:t>stem cell research.</a:t>
            </a:r>
          </a:p>
          <a:p>
            <a:pPr>
              <a:buFont typeface="+mj-lt"/>
              <a:buAutoNum type="alphaLcPeriod"/>
            </a:pPr>
            <a:r>
              <a:rPr lang="en-US" sz="1600" dirty="0" smtClean="0">
                <a:latin typeface="Bookman Old Style" panose="02050604050505020204" pitchFamily="18" charset="0"/>
              </a:rPr>
              <a:t>No.  His car’s bumper sticker reads “Bernie for President.”</a:t>
            </a:r>
          </a:p>
          <a:p>
            <a:pPr>
              <a:buFont typeface="+mj-lt"/>
              <a:buAutoNum type="alphaLcPeriod"/>
            </a:pPr>
            <a:r>
              <a:rPr lang="en-US" sz="1600" dirty="0" smtClean="0">
                <a:latin typeface="Bookman Old Style" panose="02050604050505020204" pitchFamily="18" charset="0"/>
              </a:rPr>
              <a:t>Yes.  Another bumper sticker reads “Trump for President.”</a:t>
            </a:r>
          </a:p>
          <a:p>
            <a:pPr>
              <a:buFont typeface="+mj-lt"/>
              <a:buAutoNum type="alphaLcPeriod"/>
            </a:pPr>
            <a:r>
              <a:rPr lang="en-US" sz="1600" dirty="0" smtClean="0">
                <a:latin typeface="Bookman Old Style" panose="02050604050505020204" pitchFamily="18" charset="0"/>
              </a:rPr>
              <a:t>Yes.  He supports various free speech causes identified on his left-wing blogs.</a:t>
            </a:r>
          </a:p>
          <a:p>
            <a:pPr>
              <a:buFont typeface="+mj-lt"/>
              <a:buAutoNum type="alphaLcPeriod"/>
            </a:pPr>
            <a:r>
              <a:rPr lang="en-US" sz="1600" dirty="0" smtClean="0">
                <a:latin typeface="Bookman Old Style" panose="02050604050505020204" pitchFamily="18" charset="0"/>
              </a:rPr>
              <a:t>Yes.  The door to his faculty office has a “Hillary for Prison” sticker.</a:t>
            </a:r>
          </a:p>
          <a:p>
            <a:pPr>
              <a:buFont typeface="+mj-lt"/>
              <a:buAutoNum type="alphaLcPeriod"/>
            </a:pPr>
            <a:r>
              <a:rPr lang="en-US" sz="1600" dirty="0" smtClean="0">
                <a:latin typeface="Bookman Old Style" panose="02050604050505020204" pitchFamily="18" charset="0"/>
              </a:rPr>
              <a:t>None of the above</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23</a:t>
            </a:fld>
            <a:endParaRPr lang="en-US" dirty="0"/>
          </a:p>
        </p:txBody>
      </p:sp>
      <p:pic>
        <p:nvPicPr>
          <p:cNvPr id="1034" name="Picture 10" descr="C:\Users\DrJeffKoloze\AppData\Local\Microsoft\Windows\INetCache\IE\2TD6KRIJ\Professor_Heinz_Wolff_352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51" t="15517" r="24810" b="17980"/>
          <a:stretch/>
        </p:blipFill>
        <p:spPr bwMode="auto">
          <a:xfrm>
            <a:off x="5486400" y="2209800"/>
            <a:ext cx="32004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24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algn="l"/>
            <a:r>
              <a:rPr lang="en-US" sz="2200" dirty="0" smtClean="0">
                <a:latin typeface="Bookman Old Style" panose="02050604050505020204" pitchFamily="18" charset="0"/>
              </a:rPr>
              <a:t>III.  Case Study Two:  Dr</a:t>
            </a:r>
            <a:r>
              <a:rPr lang="en-US" sz="2200" dirty="0">
                <a:latin typeface="Bookman Old Style" panose="02050604050505020204" pitchFamily="18" charset="0"/>
              </a:rPr>
              <a:t>. </a:t>
            </a:r>
            <a:r>
              <a:rPr lang="en-US" sz="2200" dirty="0" smtClean="0">
                <a:latin typeface="Bookman Old Style" panose="02050604050505020204" pitchFamily="18" charset="0"/>
              </a:rPr>
              <a:t>Maria Metaphor is dean of Liberal Arts and a professor of feminist studies.  She opposes your pro-life group’s request for funds to bring speakers against the Planned Parenthood abortion business to campus for a lecture on civil rights.  What should you do?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2286000"/>
            <a:ext cx="4953000" cy="3840163"/>
          </a:xfrm>
        </p:spPr>
        <p:txBody>
          <a:bodyPr/>
          <a:lstStyle/>
          <a:p>
            <a:pPr>
              <a:buFont typeface="+mj-lt"/>
              <a:buAutoNum type="alphaLcPeriod"/>
            </a:pPr>
            <a:r>
              <a:rPr lang="en-US" sz="1600" dirty="0" smtClean="0">
                <a:latin typeface="Bookman Old Style" panose="02050604050505020204" pitchFamily="18" charset="0"/>
              </a:rPr>
              <a:t>Ask Uncle Guido to make her an offer she can’t refuse (he makes the best cannoli).</a:t>
            </a:r>
          </a:p>
          <a:p>
            <a:pPr>
              <a:buFont typeface="+mj-lt"/>
              <a:buAutoNum type="alphaLcPeriod"/>
            </a:pPr>
            <a:r>
              <a:rPr lang="en-US" sz="1600" dirty="0" smtClean="0">
                <a:latin typeface="Bookman Old Style" panose="02050604050505020204" pitchFamily="18" charset="0"/>
              </a:rPr>
              <a:t>Begin an online petition, asking people to urge the college to uphold students’ First Amendment free speech rights.</a:t>
            </a:r>
          </a:p>
          <a:p>
            <a:pPr>
              <a:buFont typeface="+mj-lt"/>
              <a:buAutoNum type="alphaLcPeriod"/>
            </a:pPr>
            <a:r>
              <a:rPr lang="en-US" sz="1600" dirty="0" smtClean="0">
                <a:latin typeface="Bookman Old Style" panose="02050604050505020204" pitchFamily="18" charset="0"/>
              </a:rPr>
              <a:t>Ignore her; there are other votes on the faculty committee which disburses student activities funds.</a:t>
            </a:r>
          </a:p>
          <a:p>
            <a:pPr>
              <a:buFont typeface="+mj-lt"/>
              <a:buAutoNum type="alphaLcPeriod"/>
            </a:pPr>
            <a:r>
              <a:rPr lang="en-US" sz="1600" dirty="0" smtClean="0">
                <a:latin typeface="Bookman Old Style" panose="02050604050505020204" pitchFamily="18" charset="0"/>
              </a:rPr>
              <a:t>Picket her house or the restaurant where she dines</a:t>
            </a:r>
          </a:p>
          <a:p>
            <a:pPr>
              <a:buFont typeface="+mj-lt"/>
              <a:buAutoNum type="alphaLcPeriod"/>
            </a:pPr>
            <a:r>
              <a:rPr lang="en-US" sz="1600" dirty="0" smtClean="0">
                <a:latin typeface="Bookman Old Style" panose="02050604050505020204" pitchFamily="18" charset="0"/>
              </a:rPr>
              <a:t>Request a meeting with her to discuss the benefits of having the speaker come to campus.</a:t>
            </a:r>
          </a:p>
          <a:p>
            <a:pPr>
              <a:buFont typeface="+mj-lt"/>
              <a:buAutoNum type="alphaLcPeriod"/>
            </a:pPr>
            <a:r>
              <a:rPr lang="en-US" sz="1600" dirty="0" smtClean="0">
                <a:latin typeface="Bookman Old Style" panose="02050604050505020204" pitchFamily="18" charset="0"/>
              </a:rPr>
              <a:t>None of the above</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24</a:t>
            </a:fld>
            <a:endParaRPr lang="en-US" dirty="0">
              <a:solidFill>
                <a:srgbClr val="000000"/>
              </a:solidFill>
            </a:endParaRPr>
          </a:p>
        </p:txBody>
      </p:sp>
      <p:pic>
        <p:nvPicPr>
          <p:cNvPr id="2051" name="Picture 3" descr="C:\Users\DrJeffKoloze\AppData\Local\Microsoft\Windows\INetCache\IE\9JGO7JQ9\feminis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3124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3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algn="l"/>
            <a:r>
              <a:rPr lang="en-US" sz="2200" dirty="0" smtClean="0">
                <a:latin typeface="Bookman Old Style" panose="02050604050505020204" pitchFamily="18" charset="0"/>
              </a:rPr>
              <a:t>III.  Case Study Three:  Mr. Sam Synecdoche, an adjunct faculty member, is pro-life; he began a pregnancy support group in Burkina Faso.  You want to bring Alveda King to campus to discuss the extreme abortion rate among African Americans.  Should you ask him to intercede with the administration?</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2438399"/>
            <a:ext cx="4724400" cy="3687764"/>
          </a:xfrm>
        </p:spPr>
        <p:txBody>
          <a:bodyPr/>
          <a:lstStyle/>
          <a:p>
            <a:pPr>
              <a:buFont typeface="+mj-lt"/>
              <a:buAutoNum type="alphaLcPeriod"/>
            </a:pPr>
            <a:r>
              <a:rPr lang="en-US" sz="1600" dirty="0" smtClean="0">
                <a:latin typeface="Bookman Old Style" panose="02050604050505020204" pitchFamily="18" charset="0"/>
              </a:rPr>
              <a:t>Don’t even try to invite Alveda King, especially if members of your group are all white.</a:t>
            </a:r>
          </a:p>
          <a:p>
            <a:pPr>
              <a:buFont typeface="+mj-lt"/>
              <a:buAutoNum type="alphaLcPeriod"/>
            </a:pPr>
            <a:r>
              <a:rPr lang="en-US" sz="1600" dirty="0" smtClean="0">
                <a:latin typeface="Bookman Old Style" panose="02050604050505020204" pitchFamily="18" charset="0"/>
              </a:rPr>
              <a:t>Maybe.  Ask Mr. Synecdoche if he will lose </a:t>
            </a:r>
            <a:r>
              <a:rPr lang="en-US" sz="1600" dirty="0">
                <a:latin typeface="Bookman Old Style" panose="02050604050505020204" pitchFamily="18" charset="0"/>
              </a:rPr>
              <a:t>his job over this</a:t>
            </a:r>
            <a:r>
              <a:rPr lang="en-US" sz="1600" dirty="0" smtClean="0">
                <a:latin typeface="Bookman Old Style" panose="02050604050505020204" pitchFamily="18" charset="0"/>
              </a:rPr>
              <a:t>.</a:t>
            </a:r>
          </a:p>
          <a:p>
            <a:pPr>
              <a:buFont typeface="+mj-lt"/>
              <a:buAutoNum type="alphaLcPeriod"/>
            </a:pPr>
            <a:r>
              <a:rPr lang="en-US" sz="1600" dirty="0" smtClean="0">
                <a:latin typeface="Bookman Old Style" panose="02050604050505020204" pitchFamily="18" charset="0"/>
              </a:rPr>
              <a:t>No.  The administration will view you as racist, since you are obviously appealing to mere identity politics.</a:t>
            </a:r>
          </a:p>
          <a:p>
            <a:pPr>
              <a:buFont typeface="+mj-lt"/>
              <a:buAutoNum type="alphaLcPeriod"/>
            </a:pPr>
            <a:r>
              <a:rPr lang="en-US" sz="1600" dirty="0" smtClean="0">
                <a:latin typeface="Bookman Old Style" panose="02050604050505020204" pitchFamily="18" charset="0"/>
              </a:rPr>
              <a:t>Yes.  The administration will not reject a request from a person of color.</a:t>
            </a:r>
          </a:p>
          <a:p>
            <a:pPr>
              <a:buFont typeface="+mj-lt"/>
              <a:buAutoNum type="alphaLcPeriod"/>
            </a:pPr>
            <a:r>
              <a:rPr lang="en-US" sz="1600" dirty="0" smtClean="0">
                <a:latin typeface="Bookman Old Style" panose="02050604050505020204" pitchFamily="18" charset="0"/>
              </a:rPr>
              <a:t>Yes.  The administration would appreciate anything to assist minority students faced with untimely pregnancies.</a:t>
            </a:r>
          </a:p>
          <a:p>
            <a:pPr>
              <a:buFont typeface="+mj-lt"/>
              <a:buAutoNum type="alphaLcPeriod"/>
            </a:pPr>
            <a:r>
              <a:rPr lang="en-US" sz="1600" dirty="0" smtClean="0">
                <a:latin typeface="Bookman Old Style" panose="02050604050505020204" pitchFamily="18" charset="0"/>
              </a:rPr>
              <a:t>None of the above</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25</a:t>
            </a:fld>
            <a:endParaRPr lang="en-US" dirty="0">
              <a:solidFill>
                <a:srgbClr val="000000"/>
              </a:solidFill>
            </a:endParaRPr>
          </a:p>
        </p:txBody>
      </p:sp>
      <p:pic>
        <p:nvPicPr>
          <p:cNvPr id="3074" name="Picture 2" descr="C:\Users\DrJeffKoloze\AppData\Local\Microsoft\Windows\INetCache\IE\IDJQMV3A\16068683018_33ce2a11e7_b[1].jpg"/>
          <p:cNvPicPr>
            <a:picLocks noChangeAspect="1" noChangeArrowheads="1"/>
          </p:cNvPicPr>
          <p:nvPr/>
        </p:nvPicPr>
        <p:blipFill rotWithShape="1">
          <a:blip r:embed="rId3">
            <a:extLst>
              <a:ext uri="{28A0092B-C50C-407E-A947-70E740481C1C}">
                <a14:useLocalDpi xmlns:a14="http://schemas.microsoft.com/office/drawing/2010/main" val="0"/>
              </a:ext>
            </a:extLst>
          </a:blip>
          <a:srcRect l="6970" t="6465" r="11414" b="8081"/>
          <a:stretch/>
        </p:blipFill>
        <p:spPr bwMode="auto">
          <a:xfrm>
            <a:off x="5486400" y="2438399"/>
            <a:ext cx="31242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96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a:r>
              <a:rPr lang="en-US" sz="2200" dirty="0" smtClean="0">
                <a:latin typeface="Bookman Old Style" panose="02050604050505020204" pitchFamily="18" charset="0"/>
              </a:rPr>
              <a:t>III.  Case Study Four:  The anti-life LGBTQ group on campus (not to be confused with the pro-life one) wants your college’s administration to declare your pro-life group a hate group.  What should you do?</a:t>
            </a:r>
            <a:endParaRPr lang="en-US" sz="2200" dirty="0">
              <a:latin typeface="Bookman Old Style" panose="02050604050505020204" pitchFamily="18" charset="0"/>
            </a:endParaRPr>
          </a:p>
        </p:txBody>
      </p:sp>
      <p:sp>
        <p:nvSpPr>
          <p:cNvPr id="3" name="Content Placeholder 2"/>
          <p:cNvSpPr>
            <a:spLocks noGrp="1"/>
          </p:cNvSpPr>
          <p:nvPr>
            <p:ph sz="half" idx="1"/>
          </p:nvPr>
        </p:nvSpPr>
        <p:spPr>
          <a:xfrm>
            <a:off x="457200" y="1676400"/>
            <a:ext cx="5791200" cy="4449763"/>
          </a:xfrm>
        </p:spPr>
        <p:txBody>
          <a:bodyPr/>
          <a:lstStyle/>
          <a:p>
            <a:pPr>
              <a:buFont typeface="+mj-lt"/>
              <a:buAutoNum type="alphaLcPeriod"/>
            </a:pPr>
            <a:r>
              <a:rPr lang="en-US" sz="1600" dirty="0" smtClean="0">
                <a:latin typeface="Bookman Old Style" panose="02050604050505020204" pitchFamily="18" charset="0"/>
              </a:rPr>
              <a:t>Consult the appropriate code in the student handbook for guidance on how to respond to the charge.</a:t>
            </a:r>
          </a:p>
          <a:p>
            <a:pPr>
              <a:buFont typeface="+mj-lt"/>
              <a:buAutoNum type="alphaLcPeriod"/>
            </a:pPr>
            <a:r>
              <a:rPr lang="en-US" sz="1600" dirty="0" smtClean="0">
                <a:latin typeface="Bookman Old Style" panose="02050604050505020204" pitchFamily="18" charset="0"/>
              </a:rPr>
              <a:t>Contact a pro-life lawyer immediately for guidance.</a:t>
            </a:r>
          </a:p>
          <a:p>
            <a:pPr>
              <a:buFont typeface="+mj-lt"/>
              <a:buAutoNum type="alphaLcPeriod"/>
            </a:pPr>
            <a:r>
              <a:rPr lang="en-US" sz="1600" dirty="0" smtClean="0">
                <a:latin typeface="Bookman Old Style" panose="02050604050505020204" pitchFamily="18" charset="0"/>
              </a:rPr>
              <a:t>Gather all group communications (emails, newsletters, etc.) to refute the charge.</a:t>
            </a:r>
          </a:p>
          <a:p>
            <a:pPr>
              <a:buFont typeface="+mj-lt"/>
              <a:buAutoNum type="alphaLcPeriod"/>
            </a:pPr>
            <a:r>
              <a:rPr lang="en-US" sz="1600" dirty="0" smtClean="0">
                <a:latin typeface="Bookman Old Style" panose="02050604050505020204" pitchFamily="18" charset="0"/>
              </a:rPr>
              <a:t>Hold an ad hoc dialogue with the LGBTQ community to compare how the unborn, the handicapped newborn, and the elderly are just as vulnerable (if not more so) as persons with same-sex attraction.</a:t>
            </a:r>
          </a:p>
          <a:p>
            <a:pPr>
              <a:buFont typeface="+mj-lt"/>
              <a:buAutoNum type="alphaLcPeriod"/>
            </a:pPr>
            <a:r>
              <a:rPr lang="en-US" sz="1600" dirty="0" smtClean="0">
                <a:latin typeface="Bookman Old Style" panose="02050604050505020204" pitchFamily="18" charset="0"/>
              </a:rPr>
              <a:t>I wouldn’t touch this with the proverbial ten-foot pole.  Don't even answer here in this workshop!  This is too hot an issue.</a:t>
            </a:r>
          </a:p>
          <a:p>
            <a:pPr>
              <a:buFont typeface="+mj-lt"/>
              <a:buAutoNum type="alphaLcPeriod"/>
            </a:pPr>
            <a:r>
              <a:rPr lang="en-US" sz="1600" dirty="0" smtClean="0">
                <a:latin typeface="Bookman Old Style" panose="02050604050505020204" pitchFamily="18" charset="0"/>
              </a:rPr>
              <a:t>Post online petitions on Facebook, Gab, LinkedIn, and Twitter among others, asking the college to support your free speech rights.</a:t>
            </a:r>
          </a:p>
          <a:p>
            <a:pPr>
              <a:buFont typeface="+mj-lt"/>
              <a:buAutoNum type="alphaLcPeriod"/>
            </a:pPr>
            <a:r>
              <a:rPr lang="en-US" sz="1600" dirty="0" smtClean="0">
                <a:latin typeface="Bookman Old Style" panose="02050604050505020204" pitchFamily="18" charset="0"/>
              </a:rPr>
              <a:t>None of the above</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26</a:t>
            </a:fld>
            <a:endParaRPr lang="en-US" dirty="0">
              <a:solidFill>
                <a:srgbClr val="000000"/>
              </a:solidFill>
            </a:endParaRPr>
          </a:p>
        </p:txBody>
      </p:sp>
      <p:pic>
        <p:nvPicPr>
          <p:cNvPr id="4105" name="Picture 9" descr="C:\Users\DrJeffKoloze\AppData\Local\Microsoft\Windows\INetCache\IE\9JGO7JQ9\russia20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81597" y="2667002"/>
            <a:ext cx="4800602"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83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2500" dirty="0" smtClean="0">
                <a:latin typeface="Bookman Old Style" panose="02050604050505020204" pitchFamily="18" charset="0"/>
              </a:rPr>
              <a:t>IV.  Questions and Answers,</a:t>
            </a:r>
            <a:br>
              <a:rPr lang="en-US" sz="2500" dirty="0" smtClean="0">
                <a:latin typeface="Bookman Old Style" panose="02050604050505020204" pitchFamily="18" charset="0"/>
              </a:rPr>
            </a:br>
            <a:r>
              <a:rPr lang="en-US" sz="2500" dirty="0" smtClean="0">
                <a:latin typeface="Bookman Old Style" panose="02050604050505020204" pitchFamily="18" charset="0"/>
              </a:rPr>
              <a:t>or </a:t>
            </a:r>
            <a:r>
              <a:rPr lang="en-US" sz="2500" dirty="0">
                <a:latin typeface="Bookman Old Style" panose="02050604050505020204" pitchFamily="18" charset="0"/>
              </a:rPr>
              <a:t>Utterly Hopeless </a:t>
            </a:r>
            <a:r>
              <a:rPr lang="en-US" sz="2500" dirty="0" smtClean="0">
                <a:latin typeface="Bookman Old Style" panose="02050604050505020204" pitchFamily="18" charset="0"/>
              </a:rPr>
              <a:t>Deer-in-the-Headlight Stares</a:t>
            </a:r>
            <a:endParaRPr lang="en-US" sz="4000" dirty="0">
              <a:latin typeface="Bookman Old Style" panose="02050604050505020204" pitchFamily="18" charset="0"/>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4188" r="16007"/>
          <a:stretch/>
        </p:blipFill>
        <p:spPr>
          <a:xfrm rot="10800000">
            <a:off x="4724399" y="1371600"/>
            <a:ext cx="3809998" cy="4800600"/>
          </a:xfrm>
        </p:spPr>
      </p:pic>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27</a:t>
            </a:fld>
            <a:endParaRPr lang="en-US" dirty="0">
              <a:solidFill>
                <a:srgbClr val="000000"/>
              </a:solidFill>
            </a:endParaRPr>
          </a:p>
        </p:txBody>
      </p:sp>
      <p:pic>
        <p:nvPicPr>
          <p:cNvPr id="1026" name="Picture 2" descr="C:\Users\DrJeffKoloze\AppData\Local\Microsoft\Windows\INetCache\IE\ULPDSD17\MP900409227[1].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9478" t="5643" r="9146"/>
          <a:stretch/>
        </p:blipFill>
        <p:spPr bwMode="auto">
          <a:xfrm>
            <a:off x="685800" y="1371600"/>
            <a:ext cx="3657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1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3"/>
          </a:xfrm>
        </p:spPr>
        <p:txBody>
          <a:bodyPr/>
          <a:lstStyle/>
          <a:p>
            <a:r>
              <a:rPr lang="en-US" sz="2400" dirty="0" smtClean="0">
                <a:latin typeface="Bookman Old Style" panose="02050604050505020204" pitchFamily="18" charset="0"/>
              </a:rPr>
              <a:t>I.  </a:t>
            </a:r>
            <a:r>
              <a:rPr lang="en-US" sz="2400" dirty="0">
                <a:latin typeface="Bookman Old Style" panose="02050604050505020204" pitchFamily="18" charset="0"/>
              </a:rPr>
              <a:t>Abstract of Amanda R. Martinez’ </a:t>
            </a:r>
            <a:r>
              <a:rPr lang="en-US" sz="2400" dirty="0" smtClean="0">
                <a:latin typeface="Bookman Old Style" panose="02050604050505020204" pitchFamily="18" charset="0"/>
              </a:rPr>
              <a:t>Research (2017)</a:t>
            </a:r>
            <a:endParaRPr lang="en-US" sz="2400" dirty="0">
              <a:latin typeface="Bookman Old Style" panose="02050604050505020204" pitchFamily="18" charset="0"/>
            </a:endParaRPr>
          </a:p>
        </p:txBody>
      </p:sp>
      <p:sp>
        <p:nvSpPr>
          <p:cNvPr id="3" name="Content Placeholder 2"/>
          <p:cNvSpPr>
            <a:spLocks noGrp="1"/>
          </p:cNvSpPr>
          <p:nvPr>
            <p:ph sz="half" idx="1"/>
          </p:nvPr>
        </p:nvSpPr>
        <p:spPr>
          <a:xfrm>
            <a:off x="685800" y="1295402"/>
            <a:ext cx="7696200" cy="4830762"/>
          </a:xfrm>
        </p:spPr>
        <p:txBody>
          <a:bodyPr/>
          <a:lstStyle/>
          <a:p>
            <a:pPr marL="0" indent="0">
              <a:buNone/>
            </a:pPr>
            <a:endParaRPr lang="en-US" sz="1800" dirty="0" smtClean="0">
              <a:latin typeface="Bookman Old Style" panose="02050604050505020204" pitchFamily="18" charset="0"/>
            </a:endParaRPr>
          </a:p>
          <a:p>
            <a:pPr marL="0" indent="0" algn="ctr">
              <a:buNone/>
            </a:pPr>
            <a:endParaRPr lang="en-US" sz="1800" dirty="0" smtClean="0">
              <a:latin typeface="Bookman Old Style" panose="02050604050505020204" pitchFamily="18" charset="0"/>
            </a:endParaRPr>
          </a:p>
          <a:p>
            <a:pPr marL="0" indent="0" algn="ctr">
              <a:buNone/>
            </a:pPr>
            <a:endParaRPr lang="en-US" sz="1800" dirty="0">
              <a:latin typeface="Bookman Old Style" panose="02050604050505020204" pitchFamily="18" charset="0"/>
            </a:endParaRPr>
          </a:p>
          <a:p>
            <a:pPr marL="0" indent="0" algn="ctr">
              <a:buNone/>
            </a:pPr>
            <a:endParaRPr lang="en-US" sz="1800" dirty="0" smtClean="0">
              <a:latin typeface="Bookman Old Style" panose="02050604050505020204" pitchFamily="18" charset="0"/>
            </a:endParaRPr>
          </a:p>
          <a:p>
            <a:pPr marL="0" indent="0" algn="ctr">
              <a:buNone/>
            </a:pPr>
            <a:endParaRPr lang="en-US" sz="1800" dirty="0">
              <a:latin typeface="Bookman Old Style" panose="02050604050505020204" pitchFamily="18" charset="0"/>
            </a:endParaRPr>
          </a:p>
          <a:p>
            <a:pPr marL="0" indent="0" algn="ctr">
              <a:buNone/>
            </a:pPr>
            <a:endParaRPr lang="en-US" sz="1800" dirty="0" smtClean="0">
              <a:latin typeface="Bookman Old Style" panose="02050604050505020204" pitchFamily="18" charset="0"/>
            </a:endParaRPr>
          </a:p>
          <a:p>
            <a:pPr marL="0" indent="0" algn="ctr">
              <a:buNone/>
            </a:pPr>
            <a:endParaRPr lang="en-US" sz="1800" dirty="0">
              <a:latin typeface="Bookman Old Style" panose="02050604050505020204" pitchFamily="18" charset="0"/>
            </a:endParaRPr>
          </a:p>
          <a:p>
            <a:pPr marL="0" indent="0" algn="ctr">
              <a:buNone/>
            </a:pPr>
            <a:endParaRPr lang="en-US" sz="1800" dirty="0" smtClean="0">
              <a:latin typeface="Bookman Old Style" panose="02050604050505020204" pitchFamily="18" charset="0"/>
            </a:endParaRPr>
          </a:p>
          <a:p>
            <a:pPr marL="0" indent="0" algn="ctr">
              <a:buNone/>
            </a:pPr>
            <a:endParaRPr lang="en-US" sz="1800" dirty="0">
              <a:latin typeface="Bookman Old Style" panose="02050604050505020204" pitchFamily="18" charset="0"/>
            </a:endParaRPr>
          </a:p>
          <a:p>
            <a:pPr marL="0" indent="0" algn="ctr">
              <a:buNone/>
            </a:pPr>
            <a:endParaRPr lang="en-US" sz="1800" dirty="0" smtClean="0">
              <a:latin typeface="Bookman Old Style" panose="02050604050505020204" pitchFamily="18" charset="0"/>
            </a:endParaRPr>
          </a:p>
          <a:p>
            <a:pPr marL="0" indent="0" algn="ctr">
              <a:buNone/>
            </a:pPr>
            <a:endParaRPr lang="en-US" sz="1800" dirty="0">
              <a:latin typeface="Bookman Old Style" panose="02050604050505020204" pitchFamily="18" charset="0"/>
            </a:endParaRPr>
          </a:p>
          <a:p>
            <a:pPr marL="0" indent="0">
              <a:buNone/>
            </a:pPr>
            <a:endParaRPr lang="en-US" sz="1800" dirty="0" smtClean="0">
              <a:latin typeface="Bookman Old Style" panose="02050604050505020204" pitchFamily="18" charset="0"/>
            </a:endParaRPr>
          </a:p>
          <a:p>
            <a:pPr marL="0" indent="0">
              <a:spcBef>
                <a:spcPts val="0"/>
              </a:spcBef>
              <a:buNone/>
            </a:pPr>
            <a:endParaRPr lang="en-US" sz="1800" dirty="0">
              <a:latin typeface="Bookman Old Style" panose="02050604050505020204" pitchFamily="18" charset="0"/>
            </a:endParaRPr>
          </a:p>
          <a:p>
            <a:pPr marL="0" indent="0">
              <a:spcBef>
                <a:spcPts val="0"/>
              </a:spcBef>
              <a:buNone/>
            </a:pPr>
            <a:endParaRPr lang="en-US" sz="1800" dirty="0" smtClean="0">
              <a:latin typeface="Bookman Old Style" panose="02050604050505020204" pitchFamily="18" charset="0"/>
            </a:endParaRPr>
          </a:p>
          <a:p>
            <a:pPr marL="0" indent="0" algn="ctr">
              <a:spcBef>
                <a:spcPts val="0"/>
              </a:spcBef>
              <a:buNone/>
            </a:pPr>
            <a:r>
              <a:rPr lang="en-US" sz="1800" dirty="0" smtClean="0">
                <a:latin typeface="Bookman Old Style" panose="02050604050505020204" pitchFamily="18" charset="0"/>
              </a:rPr>
              <a:t>Screen print source: Academic Search Complete</a:t>
            </a: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3</a:t>
            </a:fld>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200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371600" y="3429000"/>
            <a:ext cx="7010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15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554162"/>
          </a:xfrm>
        </p:spPr>
        <p:txBody>
          <a:bodyPr/>
          <a:lstStyle/>
          <a:p>
            <a:r>
              <a:rPr lang="en-US" sz="2500" dirty="0" smtClean="0">
                <a:latin typeface="Bookman Old Style" panose="02050604050505020204" pitchFamily="18" charset="0"/>
              </a:rPr>
              <a:t>Why the Koloze Household Was Wildly Rejoicing at 3 AM on 9 November 2016, Hours After Election Day—and Not Just Because Dr. Koloze is Italian</a:t>
            </a:r>
            <a:endParaRPr lang="en-US" sz="2500" dirty="0">
              <a:latin typeface="Bookman Old Style" panose="020506040505050202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2122" y="1828800"/>
            <a:ext cx="7639756" cy="4297363"/>
          </a:xfrm>
        </p:spPr>
      </p:pic>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4</a:t>
            </a:fld>
            <a:endParaRPr lang="en-US" dirty="0"/>
          </a:p>
        </p:txBody>
      </p:sp>
    </p:spTree>
    <p:extLst>
      <p:ext uri="{BB962C8B-B14F-4D97-AF65-F5344CB8AC3E}">
        <p14:creationId xmlns:p14="http://schemas.microsoft.com/office/powerpoint/2010/main" val="427381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3"/>
          </a:xfrm>
        </p:spPr>
        <p:txBody>
          <a:bodyPr/>
          <a:lstStyle/>
          <a:p>
            <a:r>
              <a:rPr lang="en-US" sz="2400" dirty="0" smtClean="0">
                <a:latin typeface="Bookman Old Style" panose="02050604050505020204" pitchFamily="18" charset="0"/>
              </a:rPr>
              <a:t>II.  Highlight Significant Changes</a:t>
            </a:r>
            <a:endParaRPr lang="en-US" sz="2400" dirty="0">
              <a:latin typeface="Bookman Old Style" panose="02050604050505020204" pitchFamily="18" charset="0"/>
            </a:endParaRPr>
          </a:p>
        </p:txBody>
      </p:sp>
      <p:sp>
        <p:nvSpPr>
          <p:cNvPr id="3" name="Content Placeholder 2"/>
          <p:cNvSpPr>
            <a:spLocks noGrp="1"/>
          </p:cNvSpPr>
          <p:nvPr>
            <p:ph sz="half" idx="1"/>
          </p:nvPr>
        </p:nvSpPr>
        <p:spPr>
          <a:xfrm>
            <a:off x="685800" y="1295402"/>
            <a:ext cx="7924800" cy="4830762"/>
          </a:xfrm>
        </p:spPr>
        <p:txBody>
          <a:bodyPr/>
          <a:lstStyle/>
          <a:p>
            <a:pPr marL="0" indent="0">
              <a:spcBef>
                <a:spcPts val="0"/>
              </a:spcBef>
              <a:buNone/>
            </a:pPr>
            <a:r>
              <a:rPr lang="en-US" sz="1800" dirty="0" smtClean="0">
                <a:latin typeface="Bookman Old Style" panose="02050604050505020204" pitchFamily="18" charset="0"/>
              </a:rPr>
              <a:t>	Carolina Students for Life, an anti-abortion group at the University of North Carolina-Chapel Hill, was intentionally excluded from activities planned by the campus Women’s Center, which also refused to post a link to the group’s website.  So group president Stephanie Evans sent a stern but measured letter to the center and copied it to UNC trustees and administrators.  In response (to the letter and the media attention that followed), members of the group were invited to a meeting with a high-level administrator and the Women’s Center director.  They got a link on the website. The center also posted links to a pregnancy-support service and a site promoting abstinence.  Finally, Carolina Students for Life was invited to participate in future abortion-related events.  “I don’t think we struck any extraordinary deal,” says Evans.  “I think we got what we deserved and what every other student group had gotten.”  (50)</a:t>
            </a:r>
          </a:p>
          <a:p>
            <a:pPr marL="0" indent="0">
              <a:buNone/>
            </a:pPr>
            <a:endParaRPr lang="en-US" sz="1800" dirty="0" smtClean="0">
              <a:latin typeface="Bookman Old Style" panose="02050604050505020204" pitchFamily="18" charset="0"/>
            </a:endParaRPr>
          </a:p>
          <a:p>
            <a:pPr marL="0" lvl="0" indent="0">
              <a:spcBef>
                <a:spcPts val="0"/>
              </a:spcBef>
              <a:spcAft>
                <a:spcPts val="0"/>
              </a:spcAft>
              <a:buNone/>
            </a:pPr>
            <a:r>
              <a:rPr lang="en-US" sz="1600" dirty="0">
                <a:solidFill>
                  <a:srgbClr val="000000"/>
                </a:solidFill>
                <a:latin typeface="Bookman Old Style"/>
                <a:ea typeface="Times New Roman"/>
                <a:cs typeface="Times New Roman"/>
              </a:rPr>
              <a:t>Friedman, Rachel Zabarkes. "The Good and the Bad (Plus Some Ugly</a:t>
            </a:r>
            <a:r>
              <a:rPr lang="en-US" sz="1600" dirty="0" smtClean="0">
                <a:solidFill>
                  <a:srgbClr val="000000"/>
                </a:solidFill>
                <a:latin typeface="Bookman Old Style"/>
                <a:ea typeface="Times New Roman"/>
                <a:cs typeface="Times New Roman"/>
              </a:rPr>
              <a:t>).”</a:t>
            </a:r>
          </a:p>
          <a:p>
            <a:pPr marL="0" lvl="0" indent="0">
              <a:spcBef>
                <a:spcPts val="0"/>
              </a:spcBef>
              <a:spcAft>
                <a:spcPts val="0"/>
              </a:spcAft>
              <a:buNone/>
            </a:pPr>
            <a:r>
              <a:rPr lang="en-US" sz="1600" dirty="0">
                <a:solidFill>
                  <a:srgbClr val="000000"/>
                </a:solidFill>
                <a:latin typeface="Bookman Old Style"/>
                <a:ea typeface="Times New Roman"/>
                <a:cs typeface="Times New Roman"/>
              </a:rPr>
              <a:t> </a:t>
            </a:r>
            <a:r>
              <a:rPr lang="en-US" sz="1600" dirty="0" smtClean="0">
                <a:solidFill>
                  <a:srgbClr val="000000"/>
                </a:solidFill>
                <a:latin typeface="Bookman Old Style"/>
                <a:ea typeface="Times New Roman"/>
                <a:cs typeface="Times New Roman"/>
              </a:rPr>
              <a:t>    </a:t>
            </a:r>
            <a:r>
              <a:rPr lang="en-US" sz="1600" i="1" dirty="0" smtClean="0">
                <a:solidFill>
                  <a:srgbClr val="000000"/>
                </a:solidFill>
                <a:latin typeface="Bookman Old Style"/>
                <a:ea typeface="Times New Roman"/>
                <a:cs typeface="Times New Roman"/>
              </a:rPr>
              <a:t>National </a:t>
            </a:r>
            <a:r>
              <a:rPr lang="en-US" sz="1600" i="1" dirty="0">
                <a:solidFill>
                  <a:srgbClr val="000000"/>
                </a:solidFill>
                <a:latin typeface="Bookman Old Style"/>
                <a:ea typeface="Times New Roman"/>
                <a:cs typeface="Times New Roman"/>
              </a:rPr>
              <a:t>Review</a:t>
            </a:r>
            <a:r>
              <a:rPr lang="en-US" sz="1600" dirty="0" smtClean="0">
                <a:solidFill>
                  <a:srgbClr val="000000"/>
                </a:solidFill>
                <a:latin typeface="Bookman Old Style"/>
                <a:ea typeface="Times New Roman"/>
                <a:cs typeface="Times New Roman"/>
              </a:rPr>
              <a:t>, vol</a:t>
            </a:r>
            <a:r>
              <a:rPr lang="en-US" sz="1600" dirty="0">
                <a:solidFill>
                  <a:srgbClr val="000000"/>
                </a:solidFill>
                <a:latin typeface="Bookman Old Style"/>
                <a:ea typeface="Times New Roman"/>
                <a:cs typeface="Times New Roman"/>
              </a:rPr>
              <a:t>. 56, no. 19, 11 Oct. 2004, pp. 48-50. </a:t>
            </a:r>
            <a:r>
              <a:rPr lang="en-US" sz="1600" dirty="0" smtClean="0">
                <a:solidFill>
                  <a:srgbClr val="000000"/>
                </a:solidFill>
                <a:latin typeface="Bookman Old Style"/>
                <a:ea typeface="Times New Roman"/>
                <a:cs typeface="Times New Roman"/>
              </a:rPr>
              <a:t>EBSCOhost</a:t>
            </a:r>
            <a:r>
              <a:rPr lang="en-US" sz="1600" dirty="0">
                <a:solidFill>
                  <a:srgbClr val="000000"/>
                </a:solidFill>
                <a:latin typeface="Bookman Old Style"/>
                <a:ea typeface="Times New Roman"/>
                <a:cs typeface="Times New Roman"/>
              </a:rPr>
              <a:t>.</a:t>
            </a:r>
          </a:p>
          <a:p>
            <a:pPr marL="0" indent="0">
              <a:buNone/>
            </a:pP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4487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3561"/>
          </a:xfrm>
        </p:spPr>
        <p:txBody>
          <a:bodyPr/>
          <a:lstStyle/>
          <a:p>
            <a:r>
              <a:rPr lang="en-US" sz="2400" dirty="0" smtClean="0">
                <a:latin typeface="Bookman Old Style" panose="02050604050505020204" pitchFamily="18" charset="0"/>
              </a:rPr>
              <a:t>II.  Highlight Significant Changes</a:t>
            </a:r>
            <a:endParaRPr lang="en-US" sz="2400" dirty="0">
              <a:latin typeface="Bookman Old Style" panose="02050604050505020204" pitchFamily="18" charset="0"/>
            </a:endParaRPr>
          </a:p>
        </p:txBody>
      </p:sp>
      <p:sp>
        <p:nvSpPr>
          <p:cNvPr id="3" name="Content Placeholder 2"/>
          <p:cNvSpPr>
            <a:spLocks noGrp="1"/>
          </p:cNvSpPr>
          <p:nvPr>
            <p:ph sz="half" idx="1"/>
          </p:nvPr>
        </p:nvSpPr>
        <p:spPr>
          <a:xfrm>
            <a:off x="685800" y="990600"/>
            <a:ext cx="7848600" cy="5257800"/>
          </a:xfrm>
        </p:spPr>
        <p:txBody>
          <a:bodyPr/>
          <a:lstStyle/>
          <a:p>
            <a:pPr marL="0" indent="0">
              <a:spcBef>
                <a:spcPts val="0"/>
              </a:spcBef>
              <a:buNone/>
            </a:pPr>
            <a:r>
              <a:rPr lang="en-US" sz="1900" dirty="0" smtClean="0">
                <a:latin typeface="Bookman Old Style" panose="02050604050505020204" pitchFamily="18" charset="0"/>
              </a:rPr>
              <a:t>	In 1996 a sobering Gallup Poll was released […]: while 47% of women said they were pro-life when they entered college, by graduation, a whopping 73% said they were now pro-choice.</a:t>
            </a:r>
          </a:p>
          <a:p>
            <a:pPr marL="0" indent="0">
              <a:spcBef>
                <a:spcPts val="0"/>
              </a:spcBef>
              <a:buNone/>
            </a:pPr>
            <a:r>
              <a:rPr lang="en-US" sz="1900" dirty="0" smtClean="0">
                <a:latin typeface="Bookman Old Style" panose="02050604050505020204" pitchFamily="18" charset="0"/>
              </a:rPr>
              <a:t>	Frighteningly, the pro-life movement was losing 26% of all female students who went through a university program.  Clearly, if the movement had any hope of survival in the long run, more needed to be done to reach out to students.  […]</a:t>
            </a:r>
          </a:p>
          <a:p>
            <a:pPr marL="0" indent="0">
              <a:spcBef>
                <a:spcPts val="0"/>
              </a:spcBef>
              <a:buNone/>
            </a:pPr>
            <a:r>
              <a:rPr lang="en-US" sz="1900" dirty="0" smtClean="0">
                <a:latin typeface="Bookman Old Style" panose="02050604050505020204" pitchFamily="18" charset="0"/>
              </a:rPr>
              <a:t>	In 2006, all of that changed.  In that year American Collegians for Life received a sizable start-up grant, changed its name to Students for Life of America (SFLA), hired a professional staff, opened its first national headquarters in Arlington, VA, and launched its historic Pro-Life Field Program.</a:t>
            </a:r>
          </a:p>
          <a:p>
            <a:pPr marL="0" indent="0">
              <a:spcBef>
                <a:spcPts val="0"/>
              </a:spcBef>
              <a:buNone/>
            </a:pPr>
            <a:r>
              <a:rPr lang="en-US" sz="1900" dirty="0" smtClean="0">
                <a:latin typeface="Bookman Old Style" panose="02050604050505020204" pitchFamily="18" charset="0"/>
              </a:rPr>
              <a:t>	Since then, Students for Life has gone on to become one of the most active, and most successful, pro-life organizations in the country.  (104)</a:t>
            </a:r>
          </a:p>
          <a:p>
            <a:pPr marL="0" indent="0">
              <a:buNone/>
            </a:pPr>
            <a:endParaRPr lang="en-US" sz="1300" dirty="0" smtClean="0">
              <a:latin typeface="Bookman Old Style" panose="02050604050505020204" pitchFamily="18" charset="0"/>
            </a:endParaRPr>
          </a:p>
          <a:p>
            <a:pPr marL="0" indent="0">
              <a:spcBef>
                <a:spcPts val="0"/>
              </a:spcBef>
              <a:buNone/>
            </a:pPr>
            <a:r>
              <a:rPr lang="en-US" sz="1300" dirty="0" smtClean="0">
                <a:latin typeface="Bookman Old Style" panose="02050604050505020204" pitchFamily="18" charset="0"/>
              </a:rPr>
              <a:t>Jalsevac, John. "Hundreds of Pro-Life Student Groups Sweeping Across U.S. College</a:t>
            </a:r>
          </a:p>
          <a:p>
            <a:pPr marL="0" indent="0">
              <a:spcBef>
                <a:spcPts val="0"/>
              </a:spcBef>
              <a:buNone/>
            </a:pPr>
            <a:r>
              <a:rPr lang="en-US" sz="1300" dirty="0">
                <a:latin typeface="Bookman Old Style" panose="02050604050505020204" pitchFamily="18" charset="0"/>
              </a:rPr>
              <a:t> </a:t>
            </a:r>
            <a:r>
              <a:rPr lang="en-US" sz="1300" dirty="0" smtClean="0">
                <a:latin typeface="Bookman Old Style" panose="02050604050505020204" pitchFamily="18" charset="0"/>
              </a:rPr>
              <a:t>    Campuses." </a:t>
            </a:r>
            <a:r>
              <a:rPr lang="en-US" sz="1300" i="1" dirty="0" smtClean="0">
                <a:latin typeface="Bookman Old Style" panose="02050604050505020204" pitchFamily="18" charset="0"/>
              </a:rPr>
              <a:t>Human Life Review</a:t>
            </a:r>
            <a:r>
              <a:rPr lang="en-US" sz="1300" dirty="0" smtClean="0">
                <a:latin typeface="Bookman Old Style" panose="02050604050505020204" pitchFamily="18" charset="0"/>
              </a:rPr>
              <a:t>, vol. 36, no. 4, Fall 2010, pp. 104-106. EBSCOhost.</a:t>
            </a:r>
            <a:endParaRPr lang="en-US" sz="13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4487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1"/>
          </a:xfrm>
        </p:spPr>
        <p:txBody>
          <a:bodyPr/>
          <a:lstStyle/>
          <a:p>
            <a:r>
              <a:rPr lang="en-US" sz="2400" dirty="0" smtClean="0">
                <a:latin typeface="Bookman Old Style" panose="02050604050505020204" pitchFamily="18" charset="0"/>
              </a:rPr>
              <a:t>II</a:t>
            </a:r>
            <a:r>
              <a:rPr lang="en-US" sz="2400" dirty="0">
                <a:latin typeface="Bookman Old Style" panose="02050604050505020204" pitchFamily="18" charset="0"/>
              </a:rPr>
              <a:t>. </a:t>
            </a:r>
            <a:r>
              <a:rPr lang="en-US" sz="2400" dirty="0" smtClean="0">
                <a:latin typeface="Bookman Old Style" panose="02050604050505020204" pitchFamily="18" charset="0"/>
              </a:rPr>
              <a:t>Highlight Significant Changes</a:t>
            </a:r>
            <a:endParaRPr lang="en-US" sz="2400" dirty="0">
              <a:latin typeface="Bookman Old Style" panose="02050604050505020204" pitchFamily="18" charset="0"/>
            </a:endParaRPr>
          </a:p>
        </p:txBody>
      </p:sp>
      <p:sp>
        <p:nvSpPr>
          <p:cNvPr id="3" name="Content Placeholder 2"/>
          <p:cNvSpPr>
            <a:spLocks noGrp="1"/>
          </p:cNvSpPr>
          <p:nvPr>
            <p:ph sz="half" idx="1"/>
          </p:nvPr>
        </p:nvSpPr>
        <p:spPr>
          <a:xfrm>
            <a:off x="609600" y="838200"/>
            <a:ext cx="7924800" cy="5410200"/>
          </a:xfrm>
        </p:spPr>
        <p:txBody>
          <a:bodyPr/>
          <a:lstStyle/>
          <a:p>
            <a:pPr marL="0" indent="0">
              <a:spcBef>
                <a:spcPts val="0"/>
              </a:spcBef>
              <a:buNone/>
            </a:pPr>
            <a:r>
              <a:rPr lang="en-US" sz="2000" dirty="0" smtClean="0">
                <a:latin typeface="Bookman Old Style" panose="02050604050505020204" pitchFamily="18" charset="0"/>
              </a:rPr>
              <a:t>	Earlier […], </a:t>
            </a:r>
            <a:r>
              <a:rPr lang="en-US" sz="2000" dirty="0">
                <a:latin typeface="Bookman Old Style" panose="02050604050505020204" pitchFamily="18" charset="0"/>
              </a:rPr>
              <a:t>the Johns Hopkins Spring Fair had attempted to ban Voice for Life, a pro-life student group I founded, from displaying models of fetuses in various stages of development.  The committee in charge of the fair said the models would be </a:t>
            </a:r>
            <a:r>
              <a:rPr lang="en-US" sz="2000" dirty="0" smtClean="0">
                <a:latin typeface="Bookman Old Style" panose="02050604050505020204" pitchFamily="18" charset="0"/>
              </a:rPr>
              <a:t>“triggering </a:t>
            </a:r>
            <a:r>
              <a:rPr lang="en-US" sz="2000" dirty="0">
                <a:latin typeface="Bookman Old Style" panose="02050604050505020204" pitchFamily="18" charset="0"/>
              </a:rPr>
              <a:t>and </a:t>
            </a:r>
            <a:r>
              <a:rPr lang="en-US" sz="2000" dirty="0" smtClean="0">
                <a:latin typeface="Bookman Old Style" panose="02050604050505020204" pitchFamily="18" charset="0"/>
              </a:rPr>
              <a:t>disturbing” </a:t>
            </a:r>
            <a:r>
              <a:rPr lang="en-US" sz="2000" dirty="0">
                <a:latin typeface="Bookman Old Style" panose="02050604050505020204" pitchFamily="18" charset="0"/>
              </a:rPr>
              <a:t>to </a:t>
            </a:r>
            <a:r>
              <a:rPr lang="en-US" sz="2000" dirty="0" smtClean="0">
                <a:latin typeface="Bookman Old Style" panose="02050604050505020204" pitchFamily="18" charset="0"/>
              </a:rPr>
              <a:t>students.  But </a:t>
            </a:r>
            <a:r>
              <a:rPr lang="en-US" sz="2000" dirty="0">
                <a:latin typeface="Bookman Old Style" panose="02050604050505020204" pitchFamily="18" charset="0"/>
              </a:rPr>
              <a:t>when our group fought back—and Fox News and other media outlets began reporting on the story—the committee relented.</a:t>
            </a:r>
          </a:p>
          <a:p>
            <a:pPr marL="0" indent="0">
              <a:spcBef>
                <a:spcPts val="0"/>
              </a:spcBef>
              <a:buNone/>
            </a:pPr>
            <a:r>
              <a:rPr lang="en-US" sz="2000" dirty="0" smtClean="0">
                <a:latin typeface="Bookman Old Style" panose="02050604050505020204" pitchFamily="18" charset="0"/>
              </a:rPr>
              <a:t>	Voice </a:t>
            </a:r>
            <a:r>
              <a:rPr lang="en-US" sz="2000" dirty="0">
                <a:latin typeface="Bookman Old Style" panose="02050604050505020204" pitchFamily="18" charset="0"/>
              </a:rPr>
              <a:t>for Life almost didn’t make it off the ground. </a:t>
            </a:r>
            <a:r>
              <a:rPr lang="en-US" sz="2000" dirty="0" smtClean="0">
                <a:latin typeface="Bookman Old Style" panose="02050604050505020204" pitchFamily="18" charset="0"/>
              </a:rPr>
              <a:t> In </a:t>
            </a:r>
            <a:r>
              <a:rPr lang="en-US" sz="2000" dirty="0">
                <a:latin typeface="Bookman Old Style" panose="02050604050505020204" pitchFamily="18" charset="0"/>
              </a:rPr>
              <a:t>2013 the student government denied our group recognition as an official student club. But we fought that, too, and the student judiciary committee reversed the decision.</a:t>
            </a:r>
          </a:p>
          <a:p>
            <a:pPr marL="0" indent="0">
              <a:spcBef>
                <a:spcPts val="0"/>
              </a:spcBef>
              <a:buNone/>
            </a:pPr>
            <a:r>
              <a:rPr lang="en-US" sz="2000" dirty="0" smtClean="0">
                <a:latin typeface="Bookman Old Style" panose="02050604050505020204" pitchFamily="18" charset="0"/>
              </a:rPr>
              <a:t>	Johns </a:t>
            </a:r>
            <a:r>
              <a:rPr lang="en-US" sz="2000" dirty="0">
                <a:latin typeface="Bookman Old Style" panose="02050604050505020204" pitchFamily="18" charset="0"/>
              </a:rPr>
              <a:t>Hopkins recently created a Task Force on Academic Freedom to reassess the university’s policies relating to freedom of speech, owing in no small part to our campus activism. You </a:t>
            </a:r>
            <a:r>
              <a:rPr lang="en-US" sz="2000" i="1" dirty="0">
                <a:latin typeface="Bookman Old Style" panose="02050604050505020204" pitchFamily="18" charset="0"/>
              </a:rPr>
              <a:t>can</a:t>
            </a:r>
            <a:r>
              <a:rPr lang="en-US" sz="2000" dirty="0">
                <a:latin typeface="Bookman Old Style" panose="02050604050505020204" pitchFamily="18" charset="0"/>
              </a:rPr>
              <a:t> fight back</a:t>
            </a:r>
            <a:r>
              <a:rPr lang="en-US" sz="2000" dirty="0" smtClean="0">
                <a:latin typeface="Bookman Old Style" panose="02050604050505020204" pitchFamily="18" charset="0"/>
              </a:rPr>
              <a:t>.  (24-5</a:t>
            </a:r>
            <a:r>
              <a:rPr lang="en-US" sz="2000" dirty="0">
                <a:latin typeface="Bookman Old Style" panose="02050604050505020204" pitchFamily="18" charset="0"/>
              </a:rPr>
              <a:t>; </a:t>
            </a:r>
            <a:r>
              <a:rPr lang="en-US" sz="2000" dirty="0" smtClean="0">
                <a:latin typeface="Bookman Old Style" panose="02050604050505020204" pitchFamily="18" charset="0"/>
              </a:rPr>
              <a:t>italics </a:t>
            </a:r>
            <a:r>
              <a:rPr lang="en-US" sz="2000" dirty="0">
                <a:latin typeface="Bookman Old Style" panose="02050604050505020204" pitchFamily="18" charset="0"/>
              </a:rPr>
              <a:t>in original</a:t>
            </a:r>
            <a:r>
              <a:rPr lang="en-US" sz="2000" dirty="0" smtClean="0">
                <a:latin typeface="Bookman Old Style" panose="02050604050505020204" pitchFamily="18" charset="0"/>
              </a:rPr>
              <a:t>)</a:t>
            </a:r>
          </a:p>
          <a:p>
            <a:pPr marL="0" lvl="0" indent="0">
              <a:spcBef>
                <a:spcPts val="0"/>
              </a:spcBef>
              <a:spcAft>
                <a:spcPts val="0"/>
              </a:spcAft>
              <a:buNone/>
            </a:pPr>
            <a:endParaRPr lang="en-US" sz="1500" dirty="0" smtClean="0">
              <a:solidFill>
                <a:srgbClr val="000000"/>
              </a:solidFill>
              <a:latin typeface="Bookman Old Style"/>
              <a:ea typeface="Times New Roman"/>
              <a:cs typeface="Times New Roman"/>
            </a:endParaRPr>
          </a:p>
          <a:p>
            <a:pPr marL="0" lvl="0" indent="0">
              <a:spcBef>
                <a:spcPts val="0"/>
              </a:spcBef>
              <a:spcAft>
                <a:spcPts val="0"/>
              </a:spcAft>
              <a:buNone/>
            </a:pPr>
            <a:r>
              <a:rPr lang="en-US" sz="1500" dirty="0" smtClean="0">
                <a:solidFill>
                  <a:srgbClr val="000000"/>
                </a:solidFill>
                <a:latin typeface="Bookman Old Style"/>
                <a:ea typeface="Times New Roman"/>
                <a:cs typeface="Times New Roman"/>
              </a:rPr>
              <a:t>Guernsey</a:t>
            </a:r>
            <a:r>
              <a:rPr lang="en-US" sz="1500" dirty="0">
                <a:solidFill>
                  <a:srgbClr val="000000"/>
                </a:solidFill>
                <a:latin typeface="Bookman Old Style"/>
                <a:ea typeface="Times New Roman"/>
                <a:cs typeface="Times New Roman"/>
              </a:rPr>
              <a:t>, Andrew. "Dare to Eat a Chicken Sandwich?" </a:t>
            </a:r>
            <a:r>
              <a:rPr lang="en-US" sz="1500" i="1" dirty="0" smtClean="0">
                <a:solidFill>
                  <a:srgbClr val="000000"/>
                </a:solidFill>
                <a:latin typeface="Bookman Old Style"/>
                <a:ea typeface="Times New Roman"/>
                <a:cs typeface="Times New Roman"/>
              </a:rPr>
              <a:t>Intercollegiate Review</a:t>
            </a:r>
            <a:r>
              <a:rPr lang="en-US" sz="1500" dirty="0">
                <a:solidFill>
                  <a:srgbClr val="000000"/>
                </a:solidFill>
                <a:latin typeface="Bookman Old Style"/>
                <a:ea typeface="Times New Roman"/>
                <a:cs typeface="Times New Roman"/>
              </a:rPr>
              <a:t>, </a:t>
            </a:r>
            <a:r>
              <a:rPr lang="en-US" sz="1500" dirty="0" smtClean="0">
                <a:solidFill>
                  <a:srgbClr val="000000"/>
                </a:solidFill>
                <a:latin typeface="Bookman Old Style"/>
                <a:ea typeface="Times New Roman"/>
                <a:cs typeface="Times New Roman"/>
              </a:rPr>
              <a:t>Fall</a:t>
            </a:r>
          </a:p>
          <a:p>
            <a:pPr marL="0" lvl="0" indent="0">
              <a:spcBef>
                <a:spcPts val="0"/>
              </a:spcBef>
              <a:spcAft>
                <a:spcPts val="0"/>
              </a:spcAft>
              <a:buNone/>
            </a:pPr>
            <a:r>
              <a:rPr lang="en-US" sz="1500" dirty="0">
                <a:solidFill>
                  <a:srgbClr val="000000"/>
                </a:solidFill>
                <a:latin typeface="Bookman Old Style"/>
                <a:ea typeface="Times New Roman"/>
                <a:cs typeface="Times New Roman"/>
              </a:rPr>
              <a:t> </a:t>
            </a:r>
            <a:r>
              <a:rPr lang="en-US" sz="1500" dirty="0" smtClean="0">
                <a:solidFill>
                  <a:srgbClr val="000000"/>
                </a:solidFill>
                <a:latin typeface="Bookman Old Style"/>
                <a:ea typeface="Times New Roman"/>
                <a:cs typeface="Times New Roman"/>
              </a:rPr>
              <a:t>    2015</a:t>
            </a:r>
            <a:r>
              <a:rPr lang="en-US" sz="1500" dirty="0">
                <a:solidFill>
                  <a:srgbClr val="000000"/>
                </a:solidFill>
                <a:latin typeface="Bookman Old Style"/>
                <a:ea typeface="Times New Roman"/>
                <a:cs typeface="Times New Roman"/>
              </a:rPr>
              <a:t>, pp. 24-25. EBSCOhost.</a:t>
            </a:r>
          </a:p>
          <a:p>
            <a:pPr marL="0" indent="0">
              <a:buNone/>
            </a:pPr>
            <a:endParaRPr lang="en-US" sz="17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4487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400" dirty="0">
                <a:latin typeface="Bookman Old Style" panose="02050604050505020204" pitchFamily="18" charset="0"/>
              </a:rPr>
              <a:t>II. Highlight Significant Changes</a:t>
            </a:r>
          </a:p>
        </p:txBody>
      </p:sp>
      <p:sp>
        <p:nvSpPr>
          <p:cNvPr id="3" name="Content Placeholder 2"/>
          <p:cNvSpPr>
            <a:spLocks noGrp="1"/>
          </p:cNvSpPr>
          <p:nvPr>
            <p:ph idx="1"/>
          </p:nvPr>
        </p:nvSpPr>
        <p:spPr>
          <a:xfrm>
            <a:off x="609600" y="1066800"/>
            <a:ext cx="7848600" cy="5059363"/>
          </a:xfrm>
        </p:spPr>
        <p:txBody>
          <a:bodyPr/>
          <a:lstStyle/>
          <a:p>
            <a:pPr marL="0" indent="0">
              <a:buNone/>
            </a:pPr>
            <a:r>
              <a:rPr lang="en-US" sz="2000" dirty="0" smtClean="0">
                <a:latin typeface="Bookman Old Style" panose="02050604050505020204" pitchFamily="18" charset="0"/>
              </a:rPr>
              <a:t>	In </a:t>
            </a:r>
            <a:r>
              <a:rPr lang="en-US" sz="2000" dirty="0">
                <a:latin typeface="Bookman Old Style" panose="02050604050505020204" pitchFamily="18" charset="0"/>
              </a:rPr>
              <a:t>2015, administrators at a North Dakota school district denied applications for two pro-life clubs, calling them too controversial.  The district approved the applications only after Christian legal firm Thomas More Society sent a warning letter</a:t>
            </a:r>
            <a:r>
              <a:rPr lang="en-US" sz="2000" dirty="0" smtClean="0">
                <a:latin typeface="Bookman Old Style" panose="02050604050505020204" pitchFamily="18" charset="0"/>
              </a:rPr>
              <a:t>.  […]  Clubs </a:t>
            </a:r>
            <a:r>
              <a:rPr lang="en-US" sz="2000" dirty="0">
                <a:latin typeface="Bookman Old Style" panose="02050604050505020204" pitchFamily="18" charset="0"/>
              </a:rPr>
              <a:t>in Washington and Virginia faced similar initial denials.  And in 2017, a Pennsylvania district tried to restrict a pro-life club’s activities to its own members, forbidding the club from engaging in outreach efforts to other students.  Administrators did not back down when Thomas More attorneys intervened, so the students filed a federal lawsuit.  To avoid the litigation, the school district in October agreed to let the club operate </a:t>
            </a:r>
            <a:r>
              <a:rPr lang="en-US" sz="2000" dirty="0" smtClean="0">
                <a:latin typeface="Bookman Old Style" panose="02050604050505020204" pitchFamily="18" charset="0"/>
              </a:rPr>
              <a:t>freely.</a:t>
            </a:r>
            <a:endParaRPr lang="en-US" sz="2000" dirty="0" smtClean="0">
              <a:latin typeface="Bookman Old Style" panose="02050604050505020204" pitchFamily="18" charset="0"/>
              <a:ea typeface="Times New Roman"/>
              <a:cs typeface="Times New Roman"/>
            </a:endParaRPr>
          </a:p>
          <a:p>
            <a:pPr marL="0" indent="0">
              <a:buNone/>
            </a:pPr>
            <a:endParaRPr lang="en-US" sz="1200" dirty="0" smtClean="0">
              <a:latin typeface="Bookman Old Style"/>
              <a:ea typeface="Times New Roman"/>
              <a:cs typeface="Times New Roman"/>
            </a:endParaRPr>
          </a:p>
          <a:p>
            <a:pPr marL="0" indent="0">
              <a:spcBef>
                <a:spcPts val="0"/>
              </a:spcBef>
              <a:buNone/>
            </a:pPr>
            <a:r>
              <a:rPr lang="en-US" sz="1400" dirty="0" smtClean="0">
                <a:latin typeface="Bookman Old Style"/>
                <a:ea typeface="Times New Roman"/>
                <a:cs typeface="Times New Roman"/>
              </a:rPr>
              <a:t>Jones</a:t>
            </a:r>
            <a:r>
              <a:rPr lang="en-US" sz="1400" dirty="0">
                <a:latin typeface="Bookman Old Style"/>
                <a:ea typeface="Times New Roman"/>
                <a:cs typeface="Times New Roman"/>
              </a:rPr>
              <a:t>, Leigh. “The New Pro-Life Generation: High-School Students Are </a:t>
            </a:r>
            <a:r>
              <a:rPr lang="en-US" sz="1400" dirty="0" smtClean="0">
                <a:latin typeface="Bookman Old Style"/>
                <a:ea typeface="Times New Roman"/>
                <a:cs typeface="Times New Roman"/>
              </a:rPr>
              <a:t>Organizing</a:t>
            </a:r>
          </a:p>
          <a:p>
            <a:pPr marL="0" indent="0">
              <a:spcBef>
                <a:spcPts val="0"/>
              </a:spcBef>
              <a:buNone/>
            </a:pPr>
            <a:r>
              <a:rPr lang="en-US" sz="1400" dirty="0">
                <a:latin typeface="Bookman Old Style"/>
                <a:ea typeface="Times New Roman"/>
                <a:cs typeface="Times New Roman"/>
              </a:rPr>
              <a:t> </a:t>
            </a:r>
            <a:r>
              <a:rPr lang="en-US" sz="1400" dirty="0" smtClean="0">
                <a:latin typeface="Bookman Old Style"/>
                <a:ea typeface="Times New Roman"/>
                <a:cs typeface="Times New Roman"/>
              </a:rPr>
              <a:t>    and </a:t>
            </a:r>
            <a:r>
              <a:rPr lang="en-US" sz="1400" dirty="0">
                <a:latin typeface="Bookman Old Style"/>
                <a:ea typeface="Times New Roman"/>
                <a:cs typeface="Times New Roman"/>
              </a:rPr>
              <a:t>Engaging in the Fight for Life, Despite Sharp Opposition from </a:t>
            </a:r>
            <a:r>
              <a:rPr lang="en-US" sz="1400" dirty="0" smtClean="0">
                <a:latin typeface="Bookman Old Style"/>
                <a:ea typeface="Times New Roman"/>
                <a:cs typeface="Times New Roman"/>
              </a:rPr>
              <a:t>Some</a:t>
            </a:r>
          </a:p>
          <a:p>
            <a:pPr marL="0" indent="0">
              <a:spcBef>
                <a:spcPts val="0"/>
              </a:spcBef>
              <a:buNone/>
            </a:pPr>
            <a:r>
              <a:rPr lang="en-US" sz="1400" dirty="0">
                <a:latin typeface="Bookman Old Style"/>
                <a:ea typeface="Times New Roman"/>
                <a:cs typeface="Times New Roman"/>
              </a:rPr>
              <a:t> </a:t>
            </a:r>
            <a:r>
              <a:rPr lang="en-US" sz="1400" dirty="0" smtClean="0">
                <a:latin typeface="Bookman Old Style"/>
                <a:ea typeface="Times New Roman"/>
                <a:cs typeface="Times New Roman"/>
              </a:rPr>
              <a:t>    Administrators </a:t>
            </a:r>
            <a:r>
              <a:rPr lang="en-US" sz="1400" dirty="0">
                <a:latin typeface="Bookman Old Style"/>
                <a:ea typeface="Times New Roman"/>
                <a:cs typeface="Times New Roman"/>
              </a:rPr>
              <a:t>and Peers.” </a:t>
            </a:r>
            <a:r>
              <a:rPr lang="en-US" sz="1400" i="1" dirty="0" smtClean="0">
                <a:latin typeface="Bookman Old Style"/>
                <a:ea typeface="Times New Roman"/>
                <a:cs typeface="Times New Roman"/>
              </a:rPr>
              <a:t>World</a:t>
            </a:r>
            <a:r>
              <a:rPr lang="en-US" sz="1400" dirty="0" smtClean="0">
                <a:latin typeface="Bookman Old Style"/>
                <a:ea typeface="Times New Roman"/>
                <a:cs typeface="Times New Roman"/>
              </a:rPr>
              <a:t>, vol</a:t>
            </a:r>
            <a:r>
              <a:rPr lang="en-US" sz="1400" dirty="0">
                <a:latin typeface="Bookman Old Style"/>
                <a:ea typeface="Times New Roman"/>
                <a:cs typeface="Times New Roman"/>
              </a:rPr>
              <a:t>. 33, no. 1, 20 Jan. 2018, pp. 42-5</a:t>
            </a:r>
            <a:r>
              <a:rPr lang="en-US" sz="1400" dirty="0" smtClean="0">
                <a:latin typeface="Bookman Old Style"/>
                <a:ea typeface="Times New Roman"/>
                <a:cs typeface="Times New Roman"/>
              </a:rPr>
              <a:t>,</a:t>
            </a:r>
          </a:p>
          <a:p>
            <a:pPr marL="0" indent="0">
              <a:spcBef>
                <a:spcPts val="0"/>
              </a:spcBef>
              <a:buNone/>
            </a:pPr>
            <a:r>
              <a:rPr lang="en-US" sz="1400" dirty="0">
                <a:latin typeface="Bookman Old Style"/>
                <a:ea typeface="Times New Roman"/>
                <a:cs typeface="Times New Roman"/>
              </a:rPr>
              <a:t> </a:t>
            </a:r>
            <a:r>
              <a:rPr lang="en-US" sz="1400" dirty="0" smtClean="0">
                <a:latin typeface="Bookman Old Style"/>
                <a:ea typeface="Times New Roman"/>
                <a:cs typeface="Times New Roman"/>
              </a:rPr>
              <a:t>    </a:t>
            </a:r>
            <a:r>
              <a:rPr lang="en-US" sz="1400" u="sng" dirty="0" smtClean="0">
                <a:solidFill>
                  <a:srgbClr val="0000FF"/>
                </a:solidFill>
                <a:latin typeface="Bookman Old Style"/>
                <a:ea typeface="Times New Roman"/>
                <a:cs typeface="Times New Roman"/>
                <a:hlinkClick r:id="rId3"/>
              </a:rPr>
              <a:t>https</a:t>
            </a:r>
            <a:r>
              <a:rPr lang="en-US" sz="1400" u="sng" dirty="0">
                <a:solidFill>
                  <a:srgbClr val="0000FF"/>
                </a:solidFill>
                <a:latin typeface="Bookman Old Style"/>
                <a:ea typeface="Times New Roman"/>
                <a:cs typeface="Times New Roman"/>
                <a:hlinkClick r:id="rId3"/>
              </a:rPr>
              <a:t>://world.wng.org/2018/01/the_new_pro_life_generation</a:t>
            </a:r>
            <a:r>
              <a:rPr lang="en-US" sz="1400" dirty="0">
                <a:latin typeface="Bookman Old Style"/>
                <a:ea typeface="Times New Roman"/>
                <a:cs typeface="Times New Roman"/>
              </a:rPr>
              <a:t>. Accessed 20 </a:t>
            </a:r>
            <a:r>
              <a:rPr lang="en-US" sz="1400" dirty="0" smtClean="0">
                <a:latin typeface="Bookman Old Style"/>
                <a:ea typeface="Times New Roman"/>
                <a:cs typeface="Times New Roman"/>
              </a:rPr>
              <a:t>June</a:t>
            </a:r>
          </a:p>
          <a:p>
            <a:pPr marL="0" indent="0">
              <a:spcBef>
                <a:spcPts val="0"/>
              </a:spcBef>
              <a:buNone/>
            </a:pPr>
            <a:r>
              <a:rPr lang="en-US" sz="1400" dirty="0">
                <a:latin typeface="Bookman Old Style"/>
                <a:ea typeface="Times New Roman"/>
                <a:cs typeface="Times New Roman"/>
              </a:rPr>
              <a:t> </a:t>
            </a:r>
            <a:r>
              <a:rPr lang="en-US" sz="1400" dirty="0" smtClean="0">
                <a:latin typeface="Bookman Old Style"/>
                <a:ea typeface="Times New Roman"/>
                <a:cs typeface="Times New Roman"/>
              </a:rPr>
              <a:t>    2018.</a:t>
            </a:r>
            <a:endParaRPr lang="en-US" sz="1400" dirty="0">
              <a:latin typeface="Bookman Old Style"/>
              <a:ea typeface="Times New Roman"/>
              <a:cs typeface="Times New Roman"/>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45394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020762"/>
          </a:xfrm>
        </p:spPr>
        <p:txBody>
          <a:bodyPr/>
          <a:lstStyle/>
          <a:p>
            <a:r>
              <a:rPr lang="en-US" sz="2300" dirty="0" smtClean="0">
                <a:latin typeface="Bookman Old Style" panose="02050604050505020204" pitchFamily="18" charset="0"/>
              </a:rPr>
              <a:t>II.  Highlight Significant Changes:</a:t>
            </a:r>
            <a:br>
              <a:rPr lang="en-US" sz="2300" dirty="0" smtClean="0">
                <a:latin typeface="Bookman Old Style" panose="02050604050505020204" pitchFamily="18" charset="0"/>
              </a:rPr>
            </a:br>
            <a:r>
              <a:rPr lang="en-US" sz="2300" dirty="0" smtClean="0">
                <a:latin typeface="Bookman Old Style" panose="02050604050505020204" pitchFamily="18" charset="0"/>
              </a:rPr>
              <a:t>Google </a:t>
            </a:r>
            <a:r>
              <a:rPr lang="en-US" sz="2300" dirty="0">
                <a:latin typeface="Bookman Old Style" panose="02050604050505020204" pitchFamily="18" charset="0"/>
              </a:rPr>
              <a:t>Search</a:t>
            </a:r>
            <a:r>
              <a:rPr lang="en-US" sz="2300" dirty="0" smtClean="0">
                <a:latin typeface="Bookman Old Style" panose="02050604050505020204" pitchFamily="18" charset="0"/>
              </a:rPr>
              <a:t>: “</a:t>
            </a:r>
            <a:r>
              <a:rPr lang="en-US" sz="2300" dirty="0">
                <a:latin typeface="Bookman Old Style" panose="02050604050505020204" pitchFamily="18" charset="0"/>
              </a:rPr>
              <a:t>pro-life”, “students”, </a:t>
            </a:r>
            <a:r>
              <a:rPr lang="en-US" sz="2300" dirty="0" smtClean="0">
                <a:latin typeface="Bookman Old Style" panose="02050604050505020204" pitchFamily="18" charset="0"/>
              </a:rPr>
              <a:t>and “</a:t>
            </a:r>
            <a:r>
              <a:rPr lang="en-US" sz="2300" dirty="0">
                <a:latin typeface="Bookman Old Style" panose="02050604050505020204" pitchFamily="18" charset="0"/>
              </a:rPr>
              <a:t>censorship</a:t>
            </a:r>
            <a:r>
              <a:rPr lang="en-US" sz="2300" dirty="0" smtClean="0">
                <a:latin typeface="Bookman Old Style" panose="02050604050505020204" pitchFamily="18" charset="0"/>
              </a:rPr>
              <a:t>”</a:t>
            </a:r>
            <a:endParaRPr lang="en-US" sz="23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9</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400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828800" y="1905000"/>
            <a:ext cx="1447800" cy="381000"/>
          </a:xfrm>
          <a:prstGeom prst="ellipse">
            <a:avLst/>
          </a:prstGeom>
          <a:no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46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11705</TotalTime>
  <Words>1150</Words>
  <Application>Microsoft Office PowerPoint</Application>
  <PresentationFormat>On-screen Show (4:3)</PresentationFormat>
  <Paragraphs>202</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Right-to-Life Issues in Academia: Political Correctivity in American Higher Education and Strategies for Pro-Life Students in a Hostile College or University Environment  PowerPoint to Accompany Presentation for the National Right to Life Convention Kansas City, Kansas 30 June 2018  Dr. Jeff Koloze DrJeffKoloze@att.net 216-262-3511</vt:lpstr>
      <vt:lpstr>Agenda</vt:lpstr>
      <vt:lpstr>I.  Abstract of Amanda R. Martinez’ Research (2017)</vt:lpstr>
      <vt:lpstr>Why the Koloze Household Was Wildly Rejoicing at 3 AM on 9 November 2016, Hours After Election Day—and Not Just Because Dr. Koloze is Italian</vt:lpstr>
      <vt:lpstr>II.  Highlight Significant Changes</vt:lpstr>
      <vt:lpstr>II.  Highlight Significant Changes</vt:lpstr>
      <vt:lpstr>II. Highlight Significant Changes</vt:lpstr>
      <vt:lpstr>II. Highlight Significant Changes</vt:lpstr>
      <vt:lpstr>II.  Highlight Significant Changes: Google Search: “pro-life”, “students”, and “censorship”</vt:lpstr>
      <vt:lpstr>II. Highlight Significant Changes: LifeNews.com Search: “pro-life”, “students”, and “censorship”</vt:lpstr>
      <vt:lpstr>II. Highlight Significant Changes: LifeSiteNews.com Search: “pro-life”, “students”, and “censorship”</vt:lpstr>
      <vt:lpstr>III.  Recommend Practical Strategies: A Faculty Member vs. an Administrator</vt:lpstr>
      <vt:lpstr>III.  Recommend Practical Strategies: SWOT Reversed into TWSO</vt:lpstr>
      <vt:lpstr>III.  Recommend Practical Strategies: SWOT Reversed into TWSO</vt:lpstr>
      <vt:lpstr>III.  LinkedIn Response from a Catholic College President</vt:lpstr>
      <vt:lpstr>III.  Recommend Practical Strategies: SWOT Reversed into TWSO</vt:lpstr>
      <vt:lpstr>III.  Recommend Practical Strategies: SWOT Reversed into TWSO</vt:lpstr>
      <vt:lpstr>III.  Recommend Practical Strategies: SWOT Reversed into TWSO</vt:lpstr>
      <vt:lpstr>III.  Recommend Practical Strategies: Letter from a Student</vt:lpstr>
      <vt:lpstr>III.  Recommend Practical Strategies: SWOT Reversed into TWSO</vt:lpstr>
      <vt:lpstr>III.  Recommend Practical Strategies: SWOT Reversed into TWSO</vt:lpstr>
      <vt:lpstr>III.  Recommend Practical Strategies: Resources for Pro-Life Students, Faculty, and Administrators</vt:lpstr>
      <vt:lpstr>III.  Case Study One:  Dr. Hiram Hyperbole teaches Bioethics Law.  You like him a lot, especially since he complimented you on your fine work on embryonic stem cell research in your last paper.  Should you ask him to be the adviser for your campus pro-life group?</vt:lpstr>
      <vt:lpstr>III.  Case Study Two:  Dr. Maria Metaphor is dean of Liberal Arts and a professor of feminist studies.  She opposes your pro-life group’s request for funds to bring speakers against the Planned Parenthood abortion business to campus for a lecture on civil rights.  What should you do?</vt:lpstr>
      <vt:lpstr>III.  Case Study Three:  Mr. Sam Synecdoche, an adjunct faculty member, is pro-life; he began a pregnancy support group in Burkina Faso.  You want to bring Alveda King to campus to discuss the extreme abortion rate among African Americans.  Should you ask him to intercede with the administration?</vt:lpstr>
      <vt:lpstr>III.  Case Study Four:  The anti-life LGBTQ group on campus (not to be confused with the pro-life one) wants your college’s administration to declare your pro-life group a hate group.  What should you do?</vt:lpstr>
      <vt:lpstr>IV.  Questions and Answers, or Utterly Hopeless Deer-in-the-Headlight Stares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Right-to-Life Issues in Academia</dc:title>
  <dc:creator>Dr. Jeff Koloze</dc:creator>
  <cp:lastModifiedBy>Dr. Jeff Koloze</cp:lastModifiedBy>
  <cp:revision>1454</cp:revision>
  <cp:lastPrinted>2013-02-11T15:43:40Z</cp:lastPrinted>
  <dcterms:created xsi:type="dcterms:W3CDTF">2004-04-15T18:45:28Z</dcterms:created>
  <dcterms:modified xsi:type="dcterms:W3CDTF">2018-07-02T14:13:32Z</dcterms:modified>
</cp:coreProperties>
</file>