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256" r:id="rId2"/>
    <p:sldId id="259" r:id="rId3"/>
    <p:sldId id="313" r:id="rId4"/>
    <p:sldId id="309" r:id="rId5"/>
    <p:sldId id="310" r:id="rId6"/>
    <p:sldId id="308" r:id="rId7"/>
    <p:sldId id="307" r:id="rId8"/>
    <p:sldId id="301" r:id="rId9"/>
    <p:sldId id="319" r:id="rId10"/>
    <p:sldId id="320" r:id="rId11"/>
    <p:sldId id="304" r:id="rId12"/>
    <p:sldId id="321" r:id="rId13"/>
    <p:sldId id="302" r:id="rId14"/>
    <p:sldId id="322" r:id="rId15"/>
    <p:sldId id="294" r:id="rId16"/>
    <p:sldId id="303" r:id="rId17"/>
    <p:sldId id="297" r:id="rId18"/>
    <p:sldId id="305" r:id="rId19"/>
    <p:sldId id="325" r:id="rId20"/>
    <p:sldId id="311" r:id="rId21"/>
    <p:sldId id="323" r:id="rId22"/>
    <p:sldId id="316" r:id="rId23"/>
    <p:sldId id="328" r:id="rId24"/>
    <p:sldId id="326" r:id="rId25"/>
    <p:sldId id="327" r:id="rId26"/>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niversity of Phoenix"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FF"/>
    <a:srgbClr val="0099CC"/>
    <a:srgbClr val="66CCFF"/>
    <a:srgbClr val="FF7C80"/>
    <a:srgbClr val="0066FF"/>
    <a:srgbClr val="0099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8" autoAdjust="0"/>
    <p:restoredTop sz="94542" autoAdjust="0"/>
  </p:normalViewPr>
  <p:slideViewPr>
    <p:cSldViewPr>
      <p:cViewPr>
        <p:scale>
          <a:sx n="70" d="100"/>
          <a:sy n="70" d="100"/>
        </p:scale>
        <p:origin x="-133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defRPr sz="1200"/>
            </a:lvl1pPr>
          </a:lstStyle>
          <a:p>
            <a:pPr>
              <a:defRPr/>
            </a:pPr>
            <a:endParaRPr lang="en-US" dirty="0"/>
          </a:p>
        </p:txBody>
      </p:sp>
      <p:sp>
        <p:nvSpPr>
          <p:cNvPr id="71683" name="Rectangle 3"/>
          <p:cNvSpPr>
            <a:spLocks noGrp="1" noChangeArrowheads="1"/>
          </p:cNvSpPr>
          <p:nvPr>
            <p:ph type="dt" sz="quarter" idx="1"/>
          </p:nvPr>
        </p:nvSpPr>
        <p:spPr bwMode="auto">
          <a:xfrm>
            <a:off x="3978132"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a:lvl1pPr>
          </a:lstStyle>
          <a:p>
            <a:pPr>
              <a:defRPr/>
            </a:pPr>
            <a:endParaRPr lang="en-US" dirty="0"/>
          </a:p>
        </p:txBody>
      </p:sp>
      <p:sp>
        <p:nvSpPr>
          <p:cNvPr id="71684" name="Rectangle 4"/>
          <p:cNvSpPr>
            <a:spLocks noGrp="1" noChangeArrowheads="1"/>
          </p:cNvSpPr>
          <p:nvPr>
            <p:ph type="ftr" sz="quarter" idx="2"/>
          </p:nvPr>
        </p:nvSpPr>
        <p:spPr bwMode="auto">
          <a:xfrm>
            <a:off x="0"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defRPr sz="1200"/>
            </a:lvl1pPr>
          </a:lstStyle>
          <a:p>
            <a:pPr>
              <a:defRPr/>
            </a:pPr>
            <a:endParaRPr lang="en-US" dirty="0"/>
          </a:p>
        </p:txBody>
      </p:sp>
      <p:sp>
        <p:nvSpPr>
          <p:cNvPr id="71685" name="Rectangle 5"/>
          <p:cNvSpPr>
            <a:spLocks noGrp="1" noChangeArrowheads="1"/>
          </p:cNvSpPr>
          <p:nvPr>
            <p:ph type="sldNum" sz="quarter" idx="3"/>
          </p:nvPr>
        </p:nvSpPr>
        <p:spPr bwMode="auto">
          <a:xfrm>
            <a:off x="3978132"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a:lvl1pPr>
          </a:lstStyle>
          <a:p>
            <a:pPr>
              <a:defRPr/>
            </a:pPr>
            <a:fld id="{CBBE0A22-733B-4D03-8305-5358A24E51E0}" type="slidenum">
              <a:rPr lang="en-US"/>
              <a:pPr>
                <a:defRPr/>
              </a:pPr>
              <a:t>‹#›</a:t>
            </a:fld>
            <a:endParaRPr lang="en-US" dirty="0"/>
          </a:p>
        </p:txBody>
      </p:sp>
    </p:spTree>
    <p:extLst>
      <p:ext uri="{BB962C8B-B14F-4D97-AF65-F5344CB8AC3E}">
        <p14:creationId xmlns:p14="http://schemas.microsoft.com/office/powerpoint/2010/main" val="148667851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58763" units="1/cm"/>
        </inkml:channelProperties>
      </inkml:inkSource>
      <inkml:timestamp xml:id="ts0" timeString="2015-09-08T03:19:53.843"/>
    </inkml:context>
    <inkml:brush xml:id="br0">
      <inkml:brushProperty name="width" value="0.06667" units="cm"/>
      <inkml:brushProperty name="height" value="0.06667" units="cm"/>
      <inkml:brushProperty name="color" value="#FF0000"/>
      <inkml:brushProperty name="fitToCurve" value="1"/>
    </inkml:brush>
  </inkml:definitions>
  <inkml:traceGroup>
    <inkml:annotationXML>
      <emma:emma xmlns:emma="http://www.w3.org/2003/04/emma" version="1.0">
        <emma:interpretation id="{1E8E8397-0C53-4191-B25E-DF5DF2E18E83}" emma:medium="tactile" emma:mode="ink">
          <msink:context xmlns:msink="http://schemas.microsoft.com/ink/2010/main" type="inkDrawing" rotatedBoundingBox="9741,5838 24261,5836 24262,13571 9742,13573" hotPoints="26328,11061 17200,13293 9416,8029 18544,5797" semanticType="enclosure" shapeName="Ellipse">
            <msink:sourceLink direction="with" ref="{C4965CB4-2597-4113-A482-A90374AB5E7E}"/>
          </msink:context>
        </emma:interpretation>
      </emma:emma>
    </inkml:annotationXML>
    <inkml:trace contextRef="#ctx0" brushRef="#br0">667 4337,'0'-38,"-38"0,-38-38,38 38,0 0,38-38,-76 39,76-39,-37 38,37-76,-38 76,-38-76,76 1,-38 37,38 0,-38 38,38-76,-38 39,38-1,-38-114,38 77,-38-1,38 0,-38 76,38-76,0 1,0 37,0-38,0 0,0 39,0-1,0 0,0 0,0 38,0-76,0 77,38-77,0 76,0-38,-38 0,38 0,38 39,-38-77,38 0,-1 76,-37 0,38-38,-38 39,38-39,0 0,-1 38,1-38,-38 76,38-38,0 0,38 0,-39 1,39-1,38 0,-1 0,1 38,-38-38,0 38,75-38,76 38,-151 0,38 0,-38 0,37 0,1 0,-38 0,37 0,39 0,-39 0,1 0,76 0,-39 0,1 0,37 0,152 0,-189 0,-1 0,1 38,-1 0,1-38,-38 38,-39-38,39 0,0 76,-1-76,-37 37,38-37,37 0,-37 38,189 38,-151-76,-39 0,39 38,-1 0,-37-38,0 0,-39 38,39-38,0 38,-39 0,1-38,38 0,-1 0,-37 0,114 0,-115 0,39 0,-38 38,-1-38,-37 0,38 38,0-1,37-37,-37 38,0-38,37 0,39 0,-76 76,-1-76,115 38,-114-38,-1 0,-75 0,0 0,38 0,0 38,-38-38,0 0,0 0,-1 76,39-76,-38 0,76 0,-38 38,151 75,-113-75,0 38,-39-38,-37 0,38-38,0 38,-38 0,0 0,0 75,38-75,-1 38,-37 0,0-38,-38 0,38 38,38-1,-38-37,0 76,-38 0,76-38,-38-1,-38 1,0 0,37 0,1 38,0-38,-38 37,0 1,0 0,38 113,-38-113,0-38,0 75,0-75,0 0,38 38,-38-38,0-1,0 39,0 0,0-38,0-1,0 39,0-38,0 76,0-39,0-75,0 76,0-76,0 38,-76 0,76-1,-38 39,0-38,-37 38,37-38,-38 37,0 1,0 38,-75 37,113-113,-38 38,38-76,-38 75,38-75,-38 38,1 38,37-76,-76 38,76-76,-38 37,0 39,38-76,-75 38,37 38,38-38,-76 0,76-38,-37 38,-39 0,0-38,38 38,-75-1,75 1,-38 0,0 0,-37-38,37 38,38 0,-189 0,151-38,-113 38,75 0,0 0,1-38,-39 0,-37 0,113 0,76 0,-38 0,-75 0,-39 0,38 0,-75 0,-38 0,75 0,114 0,-76 0,39 0,-1 0,-38 0,1 0,-1 0,-37 0,75 0,-38 0,-37 0,37 0,38 0,-113 0,113-38,76 38,-113-38,75 38,-38-76,38 76,-38 0,-37-38,-1 0,0 38,39-38,-39 0,-37 0,75 1,-152-39,153 38,-39 0,114 0,-76 38,39-38,-1 38,38-38,-76 38,38-38,1 38,-1-38,38 0,-76 38,0 0,-37-37,75-1,0 0,38 38,-76-38,76 38,1 0,-39 0,38 0,-38-76,0 38,-38 38,1 0,75 0,-38 0,-76-38,114 38,1 0,-39-76,38 76,-38 0,38 0,0-38,0 38,0 0,-37-37,37-1,-38 38,-76-38,152 0,-38 38,-38-38,39 38,-1-38,0 0,0 38,0-38,-38 38,38-38,0 0,0 0,-38-37,76 37,-37 38,-1-38,0-76,0 38,38 38,-38 0,38 1,0-1,-38-38,0 0,38 38,-38 0,0-38,38 38,0 1,0-39,0 38,0 0,0 0,0-38,0 0,0 38,0 0,0-37,0 37,0 0,0 0,0-38,0 38,0 0,0 0,0 0,0-37,0 37,0 0,0-38,0 38,0 0,38 0</inkml:trace>
  </inkml:traceGroup>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58763" units="1/cm"/>
        </inkml:channelProperties>
      </inkml:inkSource>
      <inkml:timestamp xml:id="ts0" timeString="2015-09-08T03:20:23.336"/>
    </inkml:context>
    <inkml:brush xml:id="br0">
      <inkml:brushProperty name="width" value="0.06667" units="cm"/>
      <inkml:brushProperty name="height" value="0.06667" units="cm"/>
      <inkml:brushProperty name="color" value="#FF0000"/>
      <inkml:brushProperty name="fitToCurve" value="1"/>
    </inkml:brush>
  </inkml:definitions>
  <inkml:traceGroup>
    <inkml:annotationXML>
      <emma:emma xmlns:emma="http://www.w3.org/2003/04/emma" version="1.0">
        <emma:interpretation id="{C4965CB4-2597-4113-A482-A90374AB5E7E}" emma:medium="tactile" emma:mode="ink">
          <msink:context xmlns:msink="http://schemas.microsoft.com/ink/2010/main" type="writingRegion" rotatedBoundingBox="11267,9703 19180,10032 19092,12159 11179,11831">
            <msink:destinationLink direction="with" ref="{1E8E8397-0C53-4191-B25E-DF5DF2E18E83}"/>
          </msink:context>
        </emma:interpretation>
      </emma:emma>
    </inkml:annotationXML>
    <inkml:traceGroup>
      <inkml:annotationXML>
        <emma:emma xmlns:emma="http://www.w3.org/2003/04/emma" version="1.0">
          <emma:interpretation id="{CE93C446-B54F-4362-944D-E0C01C78F8A4}" emma:medium="tactile" emma:mode="ink">
            <msink:context xmlns:msink="http://schemas.microsoft.com/ink/2010/main" type="paragraph" rotatedBoundingBox="11267,9703 19180,10032 19092,12159 11179,11831" alignmentLevel="1"/>
          </emma:interpretation>
        </emma:emma>
      </inkml:annotationXML>
      <inkml:traceGroup>
        <inkml:annotationXML>
          <emma:emma xmlns:emma="http://www.w3.org/2003/04/emma" version="1.0">
            <emma:interpretation id="{C8638360-D7D6-4340-A653-4B41F47F1AC8}" emma:medium="tactile" emma:mode="ink">
              <msink:context xmlns:msink="http://schemas.microsoft.com/ink/2010/main" type="line" rotatedBoundingBox="11267,9703 19180,10032 19092,12159 11179,11831"/>
            </emma:interpretation>
          </emma:emma>
        </inkml:annotationXML>
        <inkml:traceGroup>
          <inkml:annotationXML>
            <emma:emma xmlns:emma="http://www.w3.org/2003/04/emma" version="1.0">
              <emma:interpretation id="{76E4C280-5171-4354-AAA7-F536E1F9B56B}" emma:medium="tactile" emma:mode="ink">
                <msink:context xmlns:msink="http://schemas.microsoft.com/ink/2010/main" type="inkWord" rotatedBoundingBox="14294,9829 19180,10032 19092,12159 14206,11957"/>
              </emma:interpretation>
              <emma:one-of disjunction-type="recognition" id="oneOf0">
                <emma:interpretation id="interp0" emma:lang="en-US" emma:confidence="0">
                  <emma:literal>=</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emma:literal>
                </emma:interpretation>
                <emma:interpretation id="interp4" emma:lang="en-US" emma:confidence="0">
                  <emma:literal>#</emma:literal>
                </emma:interpretation>
              </emma:one-of>
            </emma:emma>
          </inkml:annotationXML>
          <inkml:trace contextRef="#ctx0" brushRef="#br0">0 51,'38'0,"-1"0,1 0,38 0,-38 0,0 0,0-38,0 38,0 0,0 0,0 0,-1 0,1 0,0 0,0 0,0 0</inkml:trace>
          <inkml:trace contextRef="#ctx0" brushRef="#br0" timeOffset="8930.7397">75 203,'0'-38,"38"38,38 0,-38 0,0 0,0 0,0 0,0 0,0 0,0 0,-1 0,1 0,0 0,0 0,0 0</inkml:trace>
          <inkml:trace contextRef="#ctx0" brushRef="#br0" timeOffset="99894.849">644 1757,'38'0,"38"0,-38 0,0 0,37 0,-37 0,0 0,0 0,0 0,0 0,0 0,0 0,0 0,0 38,75-38,-75 0,0 0,0 0,0 38,0-38,0 0,0 0,0 0,38 0,-39 38,1-38,38 0,-38 0,0 0,38 0,-38 0,0 0,0 0,37 0,-37 0,0 0,0 0,0 0,38 0,-38 0,0 0,0 0,-1 0,39-76,-38 76,0 0,38 0,-38 0,0 0,0 0,37-38,-37 38,0 0,38 0,-38 0,0 0,0 0,0 0,38 0,-39 0,1 0,0 0,38 0,-38 0,0 0,38 0,0 0,-39 0,39 0,-38 0,38 0,-38 0,38 0,-38 0,0 0,37 0,-37 0,0 0,0 0,0 0,0 0,0 0,0 0,0 0,0 0,37 0,-37 0</inkml:trace>
          <inkml:trace contextRef="#ctx0" brushRef="#br0" timeOffset="103476.2731">682 2099,'76'0,"-38"0,-38-38,38 38,37 0,-37 0,0 0,0 0,38 0,-38 0,0 0,0 0,0 0,37 0,-37 0,0 0,38 0,-38 0,0 0,0 0,0 0,0 0,0 38,0-38,-1 0,1 0,38 0,-38 0,0 0,38 0,-38 0,38 37,-39-37,39 76,-38-76,0 0,0 0,0 0,38 0,-38 0,37 0,-37 0,0 0,0 0,0 0,0 0,0-38,0 38,0 0,0-38,37 38,-37 0,38-37,-38 37,0-38,0 38,0 0,0 0,0-38,0 38,-1 0,1 0,0 0,0-38,0 38,0 0,0 0,38 0,-38 0,0 0,-1 0,1 0,0 0,0 0,0 0,0 0,0 0,38 0,-38 0,0 0,37 0,-37 0,0 0,0 0,0 0,0 0,0 0,0 0,0 0,0 0,37 0,-37 0,0 0</inkml:trace>
          <inkml:trace contextRef="#ctx0" brushRef="#br0" timeOffset="-10565.2279">-3071 1757,'152'0,"-77"0,1 0,-38 0,38 0,-38 0,113 0,-113 0,38 0,-38 0,0 0,0 0,0 0,0 0,75 0,-75 0,38 0,0 0,-38 0,0 0,38 0,-1 0,-37 0,38 0,-38 0,76 0,-38 0,-38 0,-1 0,39 0,-38 0,0 0,0 0,76 38,-76-38,38 0,-76 38,37-38,1 0,0 0,0 0,0 0</inkml:trace>
          <inkml:trace contextRef="#ctx0" brushRef="#br0" timeOffset="5606.8069">-3109 1909,'38'0,"0"0,0 0,0 0,37 0,-37 0,0 0,0 0,0 0,38 0,-38 0,76 0,-77 0,1 0,0 0,0 0,0 0,0 0,0 0,38 0,37 0,-75 0,38 0,-38 0,0 0,38 0,-38 0,0 0,0 0,-1 0,1 0,38 0,-38 0,0 0,38 0,-76 38,38-38,0 0,0 0,-1 0,1 0,0 0,0 0,0 0,0 0,38 0,-38 0,0 0,38 0,-39 0,1 0</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defRPr sz="1200"/>
            </a:lvl1pPr>
          </a:lstStyle>
          <a:p>
            <a:pPr>
              <a:defRPr/>
            </a:pPr>
            <a:endParaRPr lang="en-US" dirty="0"/>
          </a:p>
        </p:txBody>
      </p:sp>
      <p:sp>
        <p:nvSpPr>
          <p:cNvPr id="5123" name="Rectangle 3"/>
          <p:cNvSpPr>
            <a:spLocks noGrp="1" noChangeArrowheads="1"/>
          </p:cNvSpPr>
          <p:nvPr>
            <p:ph type="dt" idx="1"/>
          </p:nvPr>
        </p:nvSpPr>
        <p:spPr bwMode="auto">
          <a:xfrm>
            <a:off x="3978132"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02310" y="4421823"/>
            <a:ext cx="5618480" cy="418909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defRPr sz="1200"/>
            </a:lvl1pPr>
          </a:lstStyle>
          <a:p>
            <a:pPr>
              <a:defRPr/>
            </a:pPr>
            <a:endParaRPr lang="en-US" dirty="0"/>
          </a:p>
        </p:txBody>
      </p:sp>
      <p:sp>
        <p:nvSpPr>
          <p:cNvPr id="5127" name="Rectangle 7"/>
          <p:cNvSpPr>
            <a:spLocks noGrp="1" noChangeArrowheads="1"/>
          </p:cNvSpPr>
          <p:nvPr>
            <p:ph type="sldNum" sz="quarter" idx="5"/>
          </p:nvPr>
        </p:nvSpPr>
        <p:spPr bwMode="auto">
          <a:xfrm>
            <a:off x="3978132"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a:lvl1pPr>
          </a:lstStyle>
          <a:p>
            <a:pPr>
              <a:defRPr/>
            </a:pPr>
            <a:fld id="{0820A320-B53C-4D64-955C-4873E8359AAA}" type="slidenum">
              <a:rPr lang="en-US"/>
              <a:pPr>
                <a:defRPr/>
              </a:pPr>
              <a:t>‹#›</a:t>
            </a:fld>
            <a:endParaRPr lang="en-US" dirty="0"/>
          </a:p>
        </p:txBody>
      </p:sp>
    </p:spTree>
    <p:extLst>
      <p:ext uri="{BB962C8B-B14F-4D97-AF65-F5344CB8AC3E}">
        <p14:creationId xmlns:p14="http://schemas.microsoft.com/office/powerpoint/2010/main" val="11804390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0D15701-EEC8-45B4-877F-9242596F017E}" type="datetime1">
              <a:rPr lang="en-US" smtClean="0"/>
              <a:pPr>
                <a:defRPr/>
              </a:pPr>
              <a:t>9/10/2015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Revised 3-16-09</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1818E22-48B8-4002-ADCC-235B59E9AD2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263B95B-90D4-48BD-9BF6-01E2945A0491}" type="datetime1">
              <a:rPr lang="en-US" smtClean="0"/>
              <a:pPr>
                <a:defRPr/>
              </a:pPr>
              <a:t>9/10/2015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Revised 3-16-09</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B7D6190-15A7-4156-A0AB-6E1D657D44B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2ABC63D-C736-4E53-B21B-CBE7F417F03D}" type="datetime1">
              <a:rPr lang="en-US" smtClean="0"/>
              <a:pPr>
                <a:defRPr/>
              </a:pPr>
              <a:t>9/10/2015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Revised 3-16-09</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54B184E-8BA9-4D2A-B0D5-15CEF702420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3CC2158D-465C-42C4-A904-372A93BA138B}" type="datetime1">
              <a:rPr lang="en-US" smtClean="0"/>
              <a:pPr>
                <a:defRPr/>
              </a:pPr>
              <a:t>9/10/2015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Revised 3-16-09</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9EC495D-F5B2-42C4-B0CE-A607F980F621}"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2D0FCFFB-6A25-4D86-B0F4-ECC843C91ECB}" type="datetime1">
              <a:rPr lang="en-US" smtClean="0"/>
              <a:pPr>
                <a:defRPr/>
              </a:pPr>
              <a:t>9/10/2015</a:t>
            </a:fld>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r>
              <a:rPr lang="en-US" dirty="0" smtClean="0"/>
              <a:t>Revised 3-16-09</a:t>
            </a: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0831E7AD-588A-4666-B566-96C18F5BDFC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92E8998-03C2-48D5-86A8-63718D576C6E}" type="datetime1">
              <a:rPr lang="en-US" smtClean="0"/>
              <a:pPr>
                <a:defRPr/>
              </a:pPr>
              <a:t>9/10/2015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Revised 3-16-09</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D721E5F-A94F-4540-A0B4-87D16506D10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CB02D9E-3328-40B3-878B-62AD87FDFFF6}" type="datetime1">
              <a:rPr lang="en-US" smtClean="0"/>
              <a:pPr>
                <a:defRPr/>
              </a:pPr>
              <a:t>9/10/2015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Revised 3-16-09</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7770D28-EF84-49A4-B7B6-5B710FD054C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EC12DE0-CBF9-4FFC-B87A-590BBE3C26D5}" type="datetime1">
              <a:rPr lang="en-US" smtClean="0"/>
              <a:pPr>
                <a:defRPr/>
              </a:pPr>
              <a:t>9/10/2015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Revised 3-16-09</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5035DCD-9994-4D91-98FA-2C090F90D4D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0B7700BB-F81A-4E8E-B521-49CCE327277D}" type="datetime1">
              <a:rPr lang="en-US" smtClean="0"/>
              <a:pPr>
                <a:defRPr/>
              </a:pPr>
              <a:t>9/10/2015</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smtClean="0"/>
              <a:t>Revised 3-16-09</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53933A3D-7D0F-4F62-93BE-9D1424BAF2D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CE5E12A-AA97-401F-8E18-F1BB7ECBAB1B}" type="datetime1">
              <a:rPr lang="en-US" smtClean="0"/>
              <a:pPr>
                <a:defRPr/>
              </a:pPr>
              <a:t>9/10/2015</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smtClean="0"/>
              <a:t>Revised 3-16-09</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9A52DC0B-C20B-48EA-B1F1-AC897FD812B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A4E84D8-9538-437D-83FB-3161E3943A8B}" type="datetime1">
              <a:rPr lang="en-US" smtClean="0"/>
              <a:pPr>
                <a:defRPr/>
              </a:pPr>
              <a:t>9/10/2015</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smtClean="0"/>
              <a:t>Revised 3-16-09</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BB524F34-153F-47C9-AE8E-7C188069614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5B18EDB-5845-4C90-B752-4FEC153D9A99}" type="datetime1">
              <a:rPr lang="en-US" smtClean="0"/>
              <a:pPr>
                <a:defRPr/>
              </a:pPr>
              <a:t>9/10/2015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Revised 3-16-09</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76BA91A-FE77-489A-8EC2-0B841BED70C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EE02902-EFF6-455B-992C-4F9DD438128D}" type="datetime1">
              <a:rPr lang="en-US" smtClean="0"/>
              <a:pPr>
                <a:defRPr/>
              </a:pPr>
              <a:t>9/10/2015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Revised 3-16-09</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7389A5B-0B3A-4CBC-967A-B267E74282A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01E26AF2-2A93-47AA-A883-2666F9F8CD45}" type="datetime1">
              <a:rPr lang="en-US" smtClean="0"/>
              <a:pPr>
                <a:defRPr/>
              </a:pPr>
              <a:t>9/10/2015</a:t>
            </a:fld>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dirty="0" smtClean="0"/>
              <a:t>Revised 3-16-09</a:t>
            </a: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1501A2B-94CF-425E-A746-2A5CD982A63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hyperlink" Target="mailto:DrJeffKoloze@att.net" TargetMode="External"/></Relationships>
</file>

<file path=ppt/slides/_rels/slide1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customXml" Target="../ink/ink2.x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marquette.edu/haggerty/permanent_collection_selections.s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O5HKa7gMn4g#t=51"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2"/>
          <p:cNvSpPr>
            <a:spLocks noGrp="1" noChangeArrowheads="1"/>
          </p:cNvSpPr>
          <p:nvPr>
            <p:ph type="ctrTitle"/>
          </p:nvPr>
        </p:nvSpPr>
        <p:spPr>
          <a:xfrm>
            <a:off x="609600" y="1143000"/>
            <a:ext cx="8001000" cy="4876800"/>
          </a:xfrm>
        </p:spPr>
        <p:txBody>
          <a:bodyPr/>
          <a:lstStyle/>
          <a:p>
            <a:r>
              <a:rPr lang="en-US" sz="3000" dirty="0"/>
              <a:t>Life-Affirming Technology in Modern Art:</a:t>
            </a:r>
            <a:br>
              <a:rPr lang="en-US" sz="3000" dirty="0"/>
            </a:br>
            <a:r>
              <a:rPr lang="en-US" sz="3000" dirty="0"/>
              <a:t>Reviewing Major </a:t>
            </a:r>
            <a:r>
              <a:rPr lang="en-US" sz="3000" dirty="0" smtClean="0"/>
              <a:t>Works</a:t>
            </a:r>
            <a:br>
              <a:rPr lang="en-US" sz="3000" dirty="0" smtClean="0"/>
            </a:br>
            <a:r>
              <a:rPr lang="en-US" sz="3000" dirty="0" smtClean="0"/>
              <a:t>of the Abstract </a:t>
            </a:r>
            <a:r>
              <a:rPr lang="en-US" sz="3000" dirty="0"/>
              <a:t>and Plastic Arts</a:t>
            </a:r>
            <a:br>
              <a:rPr lang="en-US" sz="3000" dirty="0"/>
            </a:br>
            <a:r>
              <a:rPr lang="en-US" sz="3000" dirty="0"/>
              <a:t>in Selected Museum </a:t>
            </a:r>
            <a:r>
              <a:rPr lang="en-US" sz="3000" dirty="0" smtClean="0"/>
              <a:t>Galleries</a:t>
            </a:r>
            <a:br>
              <a:rPr lang="en-US" sz="3000" dirty="0" smtClean="0"/>
            </a:br>
            <a:r>
              <a:rPr lang="en-US" sz="3000" dirty="0" smtClean="0"/>
              <a:t>and </a:t>
            </a:r>
            <a:r>
              <a:rPr lang="en-US" sz="3000" dirty="0"/>
              <a:t>on Websites </a:t>
            </a:r>
            <a:br>
              <a:rPr lang="en-US" sz="3000" dirty="0"/>
            </a:br>
            <a:r>
              <a:rPr lang="en-US" sz="2400" b="1" dirty="0" smtClean="0"/>
              <a:t/>
            </a:r>
            <a:br>
              <a:rPr lang="en-US" sz="2400" b="1" dirty="0" smtClean="0"/>
            </a:br>
            <a:r>
              <a:rPr lang="en-US" sz="1800" dirty="0" smtClean="0"/>
              <a:t>PowerPoint to Accompany</a:t>
            </a:r>
            <a:br>
              <a:rPr lang="en-US" sz="1800" dirty="0" smtClean="0"/>
            </a:br>
            <a:r>
              <a:rPr lang="en-US" sz="1800" dirty="0" smtClean="0"/>
              <a:t>LifeTech Conference Presentation</a:t>
            </a:r>
            <a:br>
              <a:rPr lang="en-US" sz="1800" dirty="0" smtClean="0"/>
            </a:br>
            <a:r>
              <a:rPr lang="en-US" sz="1800" dirty="0" smtClean="0"/>
              <a:t>Dayton, Ohio</a:t>
            </a:r>
            <a:br>
              <a:rPr lang="en-US" sz="1800" dirty="0" smtClean="0"/>
            </a:br>
            <a:r>
              <a:rPr lang="en-US" sz="1800" dirty="0" smtClean="0"/>
              <a:t>12 September 2015</a:t>
            </a:r>
            <a:br>
              <a:rPr lang="en-US" sz="1800" dirty="0" smtClean="0"/>
            </a:br>
            <a:r>
              <a:rPr lang="en-US" sz="1800" dirty="0" smtClean="0"/>
              <a:t/>
            </a:r>
            <a:br>
              <a:rPr lang="en-US" sz="1800" dirty="0" smtClean="0"/>
            </a:br>
            <a:r>
              <a:rPr lang="en-US" sz="1800" dirty="0" smtClean="0"/>
              <a:t>Dr. Jeff Koloze</a:t>
            </a:r>
            <a:br>
              <a:rPr lang="en-US" sz="1800" dirty="0" smtClean="0"/>
            </a:br>
            <a:r>
              <a:rPr lang="en-US" sz="1800" dirty="0" smtClean="0">
                <a:hlinkClick r:id="rId4"/>
              </a:rPr>
              <a:t>DrJeffKoloze@att.net</a:t>
            </a:r>
            <a:r>
              <a:rPr lang="en-US" sz="1800" dirty="0" smtClean="0"/>
              <a:t/>
            </a:r>
            <a:br>
              <a:rPr lang="en-US" sz="1800" dirty="0" smtClean="0"/>
            </a:br>
            <a:r>
              <a:rPr lang="en-US" sz="1800" dirty="0" smtClean="0"/>
              <a:t>216-262-3511</a:t>
            </a:r>
            <a:r>
              <a:rPr lang="en-US" sz="1800" dirty="0" smtClean="0">
                <a:latin typeface="Bookman Old Style" pitchFamily="18" charset="0"/>
              </a:rPr>
              <a:t/>
            </a:r>
            <a:br>
              <a:rPr lang="en-US" sz="1800" dirty="0" smtClean="0">
                <a:latin typeface="Bookman Old Style" pitchFamily="18" charset="0"/>
              </a:rPr>
            </a:br>
            <a:r>
              <a:rPr lang="en-US" sz="1800" dirty="0" smtClean="0">
                <a:latin typeface="Bookman Old Style" pitchFamily="18" charset="0"/>
              </a:rPr>
              <a:t/>
            </a:r>
            <a:br>
              <a:rPr lang="en-US" sz="1800" dirty="0" smtClean="0">
                <a:latin typeface="Bookman Old Style" pitchFamily="18" charset="0"/>
              </a:rPr>
            </a:br>
            <a:endParaRPr lang="en-US" sz="1800" dirty="0" smtClean="0">
              <a:latin typeface="Bookman Old Style"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lvl="1"/>
            <a:r>
              <a:rPr lang="en-US" sz="3600" dirty="0" smtClean="0">
                <a:latin typeface="+mj-lt"/>
              </a:rPr>
              <a:t>Commentary on Josephine Pryde’s Work in Museum of Modern Art:</a:t>
            </a:r>
            <a:endParaRPr lang="en-US" sz="3600" dirty="0">
              <a:latin typeface="+mj-lt"/>
            </a:endParaRP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solidFill>
                  <a:srgbClr val="000000"/>
                </a:solidFill>
              </a:rPr>
              <a:pPr>
                <a:defRPr/>
              </a:pPr>
              <a:t>10</a:t>
            </a:fld>
            <a:endParaRPr lang="en-US" dirty="0">
              <a:solidFill>
                <a:srgbClr val="000000"/>
              </a:solidFill>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600200"/>
            <a:ext cx="7924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3">
            <p14:nvContentPartPr>
              <p14:cNvPr id="17" name="Ink 16"/>
              <p14:cNvContentPartPr/>
              <p14:nvPr/>
            </p14:nvContentPartPr>
            <p14:xfrm>
              <a:off x="3499420" y="2096371"/>
              <a:ext cx="5239080" cy="2831400"/>
            </p14:xfrm>
          </p:contentPart>
        </mc:Choice>
        <mc:Fallback xmlns="">
          <p:pic>
            <p:nvPicPr>
              <p:cNvPr id="17" name="Ink 16"/>
              <p:cNvPicPr/>
              <p:nvPr/>
            </p:nvPicPr>
            <p:blipFill>
              <a:blip r:embed="rId4"/>
              <a:stretch>
                <a:fillRect/>
              </a:stretch>
            </p:blipFill>
            <p:spPr>
              <a:xfrm>
                <a:off x="3487540" y="2084491"/>
                <a:ext cx="5262840" cy="2855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3" name="Ink 22"/>
              <p14:cNvContentPartPr/>
              <p14:nvPr/>
            </p14:nvContentPartPr>
            <p14:xfrm>
              <a:off x="4026100" y="3543571"/>
              <a:ext cx="2852640" cy="798840"/>
            </p14:xfrm>
          </p:contentPart>
        </mc:Choice>
        <mc:Fallback xmlns="">
          <p:pic>
            <p:nvPicPr>
              <p:cNvPr id="23" name="Ink 22"/>
              <p:cNvPicPr/>
              <p:nvPr/>
            </p:nvPicPr>
            <p:blipFill>
              <a:blip r:embed="rId6"/>
              <a:stretch>
                <a:fillRect/>
              </a:stretch>
            </p:blipFill>
            <p:spPr>
              <a:xfrm>
                <a:off x="4014220" y="3531691"/>
                <a:ext cx="2876400" cy="822600"/>
              </a:xfrm>
              <a:prstGeom prst="rect">
                <a:avLst/>
              </a:prstGeom>
            </p:spPr>
          </p:pic>
        </mc:Fallback>
      </mc:AlternateContent>
    </p:spTree>
    <p:extLst>
      <p:ext uri="{BB962C8B-B14F-4D97-AF65-F5344CB8AC3E}">
        <p14:creationId xmlns:p14="http://schemas.microsoft.com/office/powerpoint/2010/main" val="2893028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lvl="1"/>
            <a:r>
              <a:rPr lang="en-US" sz="3800" dirty="0" smtClean="0">
                <a:latin typeface="+mj-lt"/>
              </a:rPr>
              <a:t>Technology in Modern Art</a:t>
            </a:r>
            <a:endParaRPr lang="en-US" sz="3800" dirty="0">
              <a:latin typeface="+mj-lt"/>
            </a:endParaRP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pPr>
                <a:defRPr/>
              </a:pPr>
              <a:t>11</a:t>
            </a:fld>
            <a:endParaRPr lang="en-US" dirty="0"/>
          </a:p>
        </p:txBody>
      </p:sp>
      <p:sp>
        <p:nvSpPr>
          <p:cNvPr id="2" name="Content Placeholder 1"/>
          <p:cNvSpPr>
            <a:spLocks noGrp="1"/>
          </p:cNvSpPr>
          <p:nvPr>
            <p:ph idx="1"/>
          </p:nvPr>
        </p:nvSpPr>
        <p:spPr/>
        <p:txBody>
          <a:bodyPr/>
          <a:lstStyle/>
          <a:p>
            <a:pPr marL="0" indent="0">
              <a:buNone/>
            </a:pPr>
            <a:r>
              <a:rPr lang="en-US" sz="1900" dirty="0" smtClean="0"/>
              <a:t>“In </a:t>
            </a:r>
            <a:r>
              <a:rPr lang="en-US" sz="1900" dirty="0"/>
              <a:t>more recent times it was not scientific ideas but technological hardware that stimulated the visual arts.  While the result has undoubtedly been a preponderance of very ordinary and much bad art, this is beside the point: oil on canvas is also mostly mediocre.  Artists have grasped at the opportunities which technical advance gives them because that is their nature—to seek symbolic languages appropriate to their time and their vision.  In some cases the languages used in the second half of the </a:t>
            </a:r>
            <a:r>
              <a:rPr lang="en-US" sz="1900" dirty="0" smtClean="0"/>
              <a:t>[twentieth] century </a:t>
            </a:r>
            <a:r>
              <a:rPr lang="en-US" sz="1900" dirty="0"/>
              <a:t>borrowed from those of the first, merely translated into contemporary terms.  Much video-installation art, for example, looks like the kind of thing Dada would have been doing had they been lucky enough to possess D.V.D.  On the other hand, because the material from which art can be made has become so radically different, there have been immense changes in what can be produced: stainless steel, plastics, fiberglass, polyester resin, neon, acrylic paints, and N.A.S.A adhesives have all had their effects, as have airbrushes, aerosol sprays, Polaroid cameras, photocopiers, and fax machines</a:t>
            </a:r>
            <a:r>
              <a:rPr lang="en-US" sz="1900" dirty="0" smtClean="0"/>
              <a:t>.”  (</a:t>
            </a:r>
            <a:r>
              <a:rPr lang="en-US" sz="1900" dirty="0"/>
              <a:t>Blake 11-12)</a:t>
            </a:r>
          </a:p>
        </p:txBody>
      </p:sp>
    </p:spTree>
    <p:extLst>
      <p:ext uri="{BB962C8B-B14F-4D97-AF65-F5344CB8AC3E}">
        <p14:creationId xmlns:p14="http://schemas.microsoft.com/office/powerpoint/2010/main" val="24447553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Museums </a:t>
            </a:r>
            <a:r>
              <a:rPr lang="en-US" dirty="0" smtClean="0"/>
              <a:t>Visited or</a:t>
            </a:r>
            <a:br>
              <a:rPr lang="en-US" dirty="0" smtClean="0"/>
            </a:br>
            <a:r>
              <a:rPr lang="en-US" dirty="0" smtClean="0"/>
              <a:t>Online </a:t>
            </a:r>
            <a:r>
              <a:rPr lang="en-US" dirty="0"/>
              <a:t>Collections Searched </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2D721E5F-A94F-4540-A0B4-87D16506D100}" type="slidenum">
              <a:rPr lang="en-US" smtClean="0"/>
              <a:pPr>
                <a:defRPr/>
              </a:pPr>
              <a:t>12</a:t>
            </a:fld>
            <a:endParaRPr lang="en-US" dirty="0"/>
          </a:p>
        </p:txBody>
      </p:sp>
      <p:pic>
        <p:nvPicPr>
          <p:cNvPr id="10" name="Content Placeholder 9"/>
          <p:cNvPicPr>
            <a:picLocks noGrp="1"/>
          </p:cNvPicPr>
          <p:nvPr>
            <p:ph idx="1"/>
          </p:nvPr>
        </p:nvPicPr>
        <p:blipFill rotWithShape="1">
          <a:blip r:embed="rId2"/>
          <a:srcRect l="17789" t="34492" r="18109" b="39567"/>
          <a:stretch/>
        </p:blipFill>
        <p:spPr bwMode="auto">
          <a:xfrm>
            <a:off x="457200" y="1905000"/>
            <a:ext cx="8229600" cy="4191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530843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lvl="1"/>
            <a:r>
              <a:rPr lang="en-US" sz="4000" dirty="0">
                <a:latin typeface="+mj-lt"/>
              </a:rPr>
              <a:t>Andrea del </a:t>
            </a:r>
            <a:r>
              <a:rPr lang="en-US" sz="4000" dirty="0" smtClean="0">
                <a:latin typeface="+mj-lt"/>
              </a:rPr>
              <a:t>Sarto’s</a:t>
            </a:r>
            <a:br>
              <a:rPr lang="en-US" sz="4000" dirty="0" smtClean="0">
                <a:latin typeface="+mj-lt"/>
              </a:rPr>
            </a:br>
            <a:r>
              <a:rPr lang="en-US" sz="4000" i="1" dirty="0" smtClean="0">
                <a:latin typeface="+mj-lt"/>
              </a:rPr>
              <a:t>Madonna </a:t>
            </a:r>
            <a:r>
              <a:rPr lang="en-US" sz="4000" i="1" dirty="0">
                <a:latin typeface="+mj-lt"/>
              </a:rPr>
              <a:t>and </a:t>
            </a:r>
            <a:r>
              <a:rPr lang="en-US" sz="4000" i="1" dirty="0" smtClean="0">
                <a:latin typeface="+mj-lt"/>
              </a:rPr>
              <a:t>Child </a:t>
            </a:r>
            <a:r>
              <a:rPr lang="en-US" sz="4000" dirty="0">
                <a:latin typeface="+mj-lt"/>
              </a:rPr>
              <a:t>(ca. 1530)</a:t>
            </a: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pPr>
                <a:defRPr/>
              </a:pPr>
              <a:t>13</a:t>
            </a:fld>
            <a:endParaRPr lang="en-US" dirty="0"/>
          </a:p>
        </p:txBody>
      </p:sp>
      <p:pic>
        <p:nvPicPr>
          <p:cNvPr id="3074" name="Picture 2" descr="C:\Users\DRJEFF~1\AppData\Local\Temp\1985.2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09018" y="1600200"/>
            <a:ext cx="4525963" cy="45259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66800" y="6248400"/>
            <a:ext cx="6858000" cy="369332"/>
          </a:xfrm>
          <a:prstGeom prst="rect">
            <a:avLst/>
          </a:prstGeom>
          <a:noFill/>
        </p:spPr>
        <p:txBody>
          <a:bodyPr wrap="square" rtlCol="0">
            <a:spAutoFit/>
          </a:bodyPr>
          <a:lstStyle/>
          <a:p>
            <a:pPr algn="ctr"/>
            <a:r>
              <a:rPr lang="en-US" dirty="0" smtClean="0"/>
              <a:t>Image source credit: Allen Memorial Art Museum (Oberlin).</a:t>
            </a:r>
            <a:endParaRPr lang="en-US" dirty="0"/>
          </a:p>
        </p:txBody>
      </p:sp>
    </p:spTree>
    <p:extLst>
      <p:ext uri="{BB962C8B-B14F-4D97-AF65-F5344CB8AC3E}">
        <p14:creationId xmlns:p14="http://schemas.microsoft.com/office/powerpoint/2010/main" val="23598699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Salvador Dali’s</a:t>
            </a:r>
            <a:br>
              <a:rPr lang="en-US" dirty="0" smtClean="0"/>
            </a:br>
            <a:r>
              <a:rPr lang="en-US" i="1" dirty="0" smtClean="0"/>
              <a:t>Madonna of Port Lligat</a:t>
            </a:r>
            <a:r>
              <a:rPr lang="en-US" dirty="0" smtClean="0"/>
              <a:t> (1949)</a:t>
            </a:r>
            <a:endParaRPr lang="en-US" dirty="0"/>
          </a:p>
        </p:txBody>
      </p:sp>
      <p:sp>
        <p:nvSpPr>
          <p:cNvPr id="7" name="Content Placeholder 6"/>
          <p:cNvSpPr>
            <a:spLocks noGrp="1"/>
          </p:cNvSpPr>
          <p:nvPr>
            <p:ph idx="1"/>
          </p:nvPr>
        </p:nvSpPr>
        <p:spPr/>
        <p:txBody>
          <a:bodyPr/>
          <a:lstStyle/>
          <a:p>
            <a:pPr marL="0" indent="0">
              <a:buNone/>
            </a:pPr>
            <a:endParaRPr lang="en-US" dirty="0" smtClean="0">
              <a:hlinkClick r:id="rId2"/>
            </a:endParaRPr>
          </a:p>
          <a:p>
            <a:pPr marL="0" indent="0">
              <a:buNone/>
            </a:pPr>
            <a:endParaRPr lang="en-US" dirty="0">
              <a:hlinkClick r:id="rId2"/>
            </a:endParaRPr>
          </a:p>
          <a:p>
            <a:pPr marL="0" indent="0">
              <a:buNone/>
            </a:pPr>
            <a:r>
              <a:rPr lang="en-US" dirty="0" smtClean="0">
                <a:hlinkClick r:id="rId2"/>
              </a:rPr>
              <a:t>http</a:t>
            </a:r>
            <a:r>
              <a:rPr lang="en-US" dirty="0">
                <a:hlinkClick r:id="rId2"/>
              </a:rPr>
              <a:t>://</a:t>
            </a:r>
            <a:r>
              <a:rPr lang="en-US" dirty="0" smtClean="0">
                <a:hlinkClick r:id="rId2"/>
              </a:rPr>
              <a:t>www.marquette.edu/haggerty/permanent_collection_selections.shtml</a:t>
            </a:r>
            <a:endParaRPr lang="en-US" dirty="0" smtClean="0"/>
          </a:p>
          <a:p>
            <a:pPr marL="0" indent="0">
              <a:buNone/>
            </a:pPr>
            <a:endParaRPr lang="en-US" dirty="0"/>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pPr>
                <a:defRPr/>
              </a:pPr>
              <a:t>14</a:t>
            </a:fld>
            <a:endParaRPr lang="en-US" dirty="0"/>
          </a:p>
        </p:txBody>
      </p:sp>
    </p:spTree>
    <p:extLst>
      <p:ext uri="{BB962C8B-B14F-4D97-AF65-F5344CB8AC3E}">
        <p14:creationId xmlns:p14="http://schemas.microsoft.com/office/powerpoint/2010/main" val="35971265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lvl="1"/>
            <a:r>
              <a:rPr lang="en-US" dirty="0">
                <a:latin typeface="+mj-lt"/>
              </a:rPr>
              <a:t>William Wetmore </a:t>
            </a:r>
            <a:r>
              <a:rPr lang="en-US" dirty="0" smtClean="0">
                <a:latin typeface="+mj-lt"/>
              </a:rPr>
              <a:t>Story’s</a:t>
            </a:r>
            <a:br>
              <a:rPr lang="en-US" dirty="0" smtClean="0">
                <a:latin typeface="+mj-lt"/>
              </a:rPr>
            </a:br>
            <a:r>
              <a:rPr lang="en-US" i="1" dirty="0" smtClean="0">
                <a:latin typeface="+mj-lt"/>
              </a:rPr>
              <a:t>Medea</a:t>
            </a:r>
            <a:r>
              <a:rPr lang="en-US" dirty="0" smtClean="0">
                <a:latin typeface="+mj-lt"/>
              </a:rPr>
              <a:t> </a:t>
            </a:r>
            <a:r>
              <a:rPr lang="en-US" dirty="0">
                <a:latin typeface="+mj-lt"/>
              </a:rPr>
              <a:t>(1866</a:t>
            </a:r>
            <a:r>
              <a:rPr lang="en-US" dirty="0" smtClean="0">
                <a:latin typeface="+mj-lt"/>
              </a:rPr>
              <a:t>)</a:t>
            </a:r>
            <a:endParaRPr lang="en-US" dirty="0">
              <a:latin typeface="+mj-lt"/>
            </a:endParaRP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pPr>
                <a:defRPr/>
              </a:pPr>
              <a:t>15</a:t>
            </a:fld>
            <a:endParaRPr lang="en-US" dirty="0"/>
          </a:p>
        </p:txBody>
      </p:sp>
      <p:pic>
        <p:nvPicPr>
          <p:cNvPr id="3" name="Content Placeholder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2703" t="2638" r="17032" b="54844"/>
          <a:stretch/>
        </p:blipFill>
        <p:spPr bwMode="auto">
          <a:xfrm>
            <a:off x="2590799" y="1719617"/>
            <a:ext cx="3810001" cy="4528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066800" y="6248400"/>
            <a:ext cx="6858000" cy="369332"/>
          </a:xfrm>
          <a:prstGeom prst="rect">
            <a:avLst/>
          </a:prstGeom>
          <a:noFill/>
        </p:spPr>
        <p:txBody>
          <a:bodyPr wrap="square" rtlCol="0">
            <a:spAutoFit/>
          </a:bodyPr>
          <a:lstStyle/>
          <a:p>
            <a:pPr algn="ctr"/>
            <a:r>
              <a:rPr lang="en-US" dirty="0" smtClean="0"/>
              <a:t>Image source credit</a:t>
            </a:r>
            <a:r>
              <a:rPr lang="en-US" dirty="0"/>
              <a:t>: </a:t>
            </a:r>
            <a:r>
              <a:rPr lang="en-US" dirty="0" smtClean="0"/>
              <a:t>High </a:t>
            </a:r>
            <a:r>
              <a:rPr lang="en-US" dirty="0"/>
              <a:t>Museum of Art </a:t>
            </a:r>
            <a:r>
              <a:rPr lang="en-US" dirty="0" smtClean="0"/>
              <a:t>(Atlanta).</a:t>
            </a:r>
            <a:endParaRPr lang="en-US" dirty="0"/>
          </a:p>
        </p:txBody>
      </p:sp>
    </p:spTree>
    <p:extLst>
      <p:ext uri="{BB962C8B-B14F-4D97-AF65-F5344CB8AC3E}">
        <p14:creationId xmlns:p14="http://schemas.microsoft.com/office/powerpoint/2010/main" val="26649281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William Wetmore Story’s</a:t>
            </a:r>
            <a:br>
              <a:rPr lang="en-US" dirty="0"/>
            </a:br>
            <a:r>
              <a:rPr lang="en-US" i="1" dirty="0"/>
              <a:t>Medea</a:t>
            </a:r>
            <a:r>
              <a:rPr lang="en-US" dirty="0"/>
              <a:t> (1866)</a:t>
            </a:r>
          </a:p>
        </p:txBody>
      </p:sp>
      <p:sp>
        <p:nvSpPr>
          <p:cNvPr id="7" name="Content Placeholder 6"/>
          <p:cNvSpPr>
            <a:spLocks noGrp="1"/>
          </p:cNvSpPr>
          <p:nvPr>
            <p:ph sz="half" idx="2"/>
          </p:nvPr>
        </p:nvSpPr>
        <p:spPr>
          <a:xfrm>
            <a:off x="4495800" y="1752600"/>
            <a:ext cx="4191000" cy="4373563"/>
          </a:xfrm>
        </p:spPr>
        <p:txBody>
          <a:bodyPr/>
          <a:lstStyle/>
          <a:p>
            <a:pPr marL="0" indent="0" algn="ctr">
              <a:buNone/>
            </a:pPr>
            <a:r>
              <a:rPr lang="en-US" sz="2400" dirty="0" smtClean="0"/>
              <a:t>“To </a:t>
            </a:r>
            <a:r>
              <a:rPr lang="en-US" sz="2400" dirty="0"/>
              <a:t>nineteenth-century theater audiences, Medea was a sympathetic character forced to choose between relinquishing her children and protecting them by destroying them </a:t>
            </a:r>
            <a:r>
              <a:rPr lang="en-US" sz="2400" dirty="0" smtClean="0"/>
              <a:t>herself.  Story </a:t>
            </a:r>
            <a:r>
              <a:rPr lang="en-US" sz="2400" dirty="0"/>
              <a:t>similarly deemphasized Medea’s revenge, leaving to the viewer’s imagination the scene of infanticide to come</a:t>
            </a:r>
            <a:r>
              <a:rPr lang="en-US" sz="2400" dirty="0" smtClean="0"/>
              <a:t>.”</a:t>
            </a:r>
          </a:p>
          <a:p>
            <a:pPr marL="0" indent="0" algn="ctr">
              <a:buNone/>
            </a:pPr>
            <a:r>
              <a:rPr lang="en-US" sz="2400" dirty="0" smtClean="0"/>
              <a:t>Metropolitan Museum of Art</a:t>
            </a:r>
          </a:p>
        </p:txBody>
      </p:sp>
      <p:sp>
        <p:nvSpPr>
          <p:cNvPr id="4" name="Slide Number Placeholder 3"/>
          <p:cNvSpPr>
            <a:spLocks noGrp="1"/>
          </p:cNvSpPr>
          <p:nvPr>
            <p:ph type="sldNum" sz="quarter" idx="12"/>
          </p:nvPr>
        </p:nvSpPr>
        <p:spPr/>
        <p:txBody>
          <a:bodyPr/>
          <a:lstStyle/>
          <a:p>
            <a:pPr>
              <a:defRPr/>
            </a:pPr>
            <a:fld id="{2D721E5F-A94F-4540-A0B4-87D16506D100}" type="slidenum">
              <a:rPr lang="en-US" smtClean="0"/>
              <a:pPr>
                <a:defRPr/>
              </a:pPr>
              <a:t>16</a:t>
            </a:fld>
            <a:endParaRPr lang="en-US" dirty="0"/>
          </a:p>
        </p:txBody>
      </p:sp>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72916" y="1600200"/>
            <a:ext cx="380716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16907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lvl="1"/>
            <a:r>
              <a:rPr lang="en-US" dirty="0">
                <a:latin typeface="+mj-lt"/>
              </a:rPr>
              <a:t>Louise Bourgeois</a:t>
            </a:r>
            <a:r>
              <a:rPr lang="en-US" dirty="0" smtClean="0">
                <a:latin typeface="+mj-lt"/>
              </a:rPr>
              <a:t>’</a:t>
            </a:r>
            <a:br>
              <a:rPr lang="en-US" dirty="0" smtClean="0">
                <a:latin typeface="+mj-lt"/>
              </a:rPr>
            </a:br>
            <a:r>
              <a:rPr lang="en-US" i="1" dirty="0" smtClean="0">
                <a:latin typeface="+mj-lt"/>
              </a:rPr>
              <a:t>Maman</a:t>
            </a:r>
            <a:r>
              <a:rPr lang="en-US" dirty="0" smtClean="0">
                <a:latin typeface="+mj-lt"/>
              </a:rPr>
              <a:t> </a:t>
            </a:r>
            <a:r>
              <a:rPr lang="en-US" dirty="0">
                <a:latin typeface="+mj-lt"/>
              </a:rPr>
              <a:t>(1999)</a:t>
            </a: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solidFill>
                  <a:srgbClr val="000000"/>
                </a:solidFill>
              </a:rPr>
              <a:pPr>
                <a:defRPr/>
              </a:pPr>
              <a:t>17</a:t>
            </a:fld>
            <a:endParaRPr lang="en-US" dirty="0">
              <a:solidFill>
                <a:srgbClr val="000000"/>
              </a:solidFill>
            </a:endParaRPr>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615281"/>
            <a:ext cx="60960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066800" y="6248400"/>
            <a:ext cx="6858000" cy="369332"/>
          </a:xfrm>
          <a:prstGeom prst="rect">
            <a:avLst/>
          </a:prstGeom>
          <a:noFill/>
        </p:spPr>
        <p:txBody>
          <a:bodyPr wrap="square" rtlCol="0">
            <a:spAutoFit/>
          </a:bodyPr>
          <a:lstStyle/>
          <a:p>
            <a:pPr algn="ctr"/>
            <a:r>
              <a:rPr lang="en-US" dirty="0" smtClean="0"/>
              <a:t>Image source credit: National Gallery of Canada (Ottawa).</a:t>
            </a:r>
            <a:endParaRPr lang="en-US" dirty="0"/>
          </a:p>
        </p:txBody>
      </p:sp>
    </p:spTree>
    <p:extLst>
      <p:ext uri="{BB962C8B-B14F-4D97-AF65-F5344CB8AC3E}">
        <p14:creationId xmlns:p14="http://schemas.microsoft.com/office/powerpoint/2010/main" val="12675701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3600" dirty="0" smtClean="0"/>
              <a:t>Mary Cate Carroll's</a:t>
            </a:r>
            <a:br>
              <a:rPr lang="en-US" sz="3600" dirty="0" smtClean="0"/>
            </a:br>
            <a:r>
              <a:rPr lang="en-US" sz="3600" i="1" dirty="0" smtClean="0"/>
              <a:t>American Liberty Upside Down</a:t>
            </a:r>
            <a:r>
              <a:rPr lang="en-US" sz="3600" dirty="0" smtClean="0"/>
              <a:t> (1983)</a:t>
            </a:r>
            <a:endParaRPr lang="en-US" sz="3600" dirty="0"/>
          </a:p>
        </p:txBody>
      </p:sp>
      <p:sp>
        <p:nvSpPr>
          <p:cNvPr id="11" name="Content Placeholder 10"/>
          <p:cNvSpPr>
            <a:spLocks noGrp="1"/>
          </p:cNvSpPr>
          <p:nvPr>
            <p:ph sz="half" idx="1"/>
          </p:nvPr>
        </p:nvSpPr>
        <p:spPr>
          <a:xfrm>
            <a:off x="457200" y="1676400"/>
            <a:ext cx="4038600" cy="4449763"/>
          </a:xfrm>
        </p:spPr>
        <p:txBody>
          <a:bodyPr/>
          <a:lstStyle/>
          <a:p>
            <a:pPr marL="0" indent="0">
              <a:buNone/>
            </a:pPr>
            <a:r>
              <a:rPr lang="en-US" sz="1900" dirty="0" smtClean="0"/>
              <a:t>“The painting </a:t>
            </a:r>
            <a:r>
              <a:rPr lang="en-US" sz="1900" i="1" dirty="0"/>
              <a:t>American Liberty Upside Down</a:t>
            </a:r>
            <a:r>
              <a:rPr lang="en-US" sz="1900" dirty="0" smtClean="0"/>
              <a:t>...is </a:t>
            </a:r>
            <a:r>
              <a:rPr lang="en-US" sz="1900" dirty="0"/>
              <a:t>a work depicting an American family scene—a man and a woman sitting on a couch, and a child on the mother's lap.  But the child is depicted only in red dotted outline.  In the middle of the child I built an actual door which the view[er] can open[;] if you open the door you will see the actual remains preserved in formaldehyude [sic] of a saline abortion—a small greenish male fetus/child curled up head down in a real jar</a:t>
            </a:r>
            <a:r>
              <a:rPr lang="en-US" sz="1900" dirty="0" smtClean="0"/>
              <a:t>.”  (Carroll)</a:t>
            </a:r>
            <a:endParaRPr lang="en-US" sz="1900" dirty="0"/>
          </a:p>
        </p:txBody>
      </p:sp>
      <p:sp>
        <p:nvSpPr>
          <p:cNvPr id="4" name="Slide Number Placeholder 3"/>
          <p:cNvSpPr>
            <a:spLocks noGrp="1"/>
          </p:cNvSpPr>
          <p:nvPr>
            <p:ph type="sldNum" sz="quarter" idx="12"/>
          </p:nvPr>
        </p:nvSpPr>
        <p:spPr/>
        <p:txBody>
          <a:bodyPr/>
          <a:lstStyle/>
          <a:p>
            <a:pPr>
              <a:defRPr/>
            </a:pPr>
            <a:fld id="{2D721E5F-A94F-4540-A0B4-87D16506D100}" type="slidenum">
              <a:rPr lang="en-US" smtClean="0"/>
              <a:pPr>
                <a:defRPr/>
              </a:pPr>
              <a:t>18</a:t>
            </a:fld>
            <a:endParaRPr lang="en-US" dirty="0"/>
          </a:p>
        </p:txBody>
      </p:sp>
      <p:pic>
        <p:nvPicPr>
          <p:cNvPr id="2050"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600200"/>
            <a:ext cx="373380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066800" y="6248400"/>
            <a:ext cx="6858000" cy="369332"/>
          </a:xfrm>
          <a:prstGeom prst="rect">
            <a:avLst/>
          </a:prstGeom>
          <a:noFill/>
        </p:spPr>
        <p:txBody>
          <a:bodyPr wrap="square" rtlCol="0">
            <a:spAutoFit/>
          </a:bodyPr>
          <a:lstStyle/>
          <a:p>
            <a:pPr algn="ctr"/>
            <a:r>
              <a:rPr lang="en-US" dirty="0" smtClean="0"/>
              <a:t>Image source credit: Strobel, </a:t>
            </a:r>
            <a:r>
              <a:rPr lang="en-US" i="1" dirty="0" smtClean="0"/>
              <a:t>The Free Lance-Star</a:t>
            </a:r>
            <a:r>
              <a:rPr lang="en-US" dirty="0" smtClean="0"/>
              <a:t>.</a:t>
            </a:r>
            <a:endParaRPr lang="en-US" dirty="0"/>
          </a:p>
        </p:txBody>
      </p:sp>
    </p:spTree>
    <p:extLst>
      <p:ext uri="{BB962C8B-B14F-4D97-AF65-F5344CB8AC3E}">
        <p14:creationId xmlns:p14="http://schemas.microsoft.com/office/powerpoint/2010/main" val="4013338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3600" dirty="0"/>
              <a:t>Mary Cate </a:t>
            </a:r>
            <a:r>
              <a:rPr lang="en-US" sz="3600" dirty="0" smtClean="0"/>
              <a:t>Carroll's</a:t>
            </a:r>
            <a:br>
              <a:rPr lang="en-US" sz="3600" dirty="0" smtClean="0"/>
            </a:br>
            <a:r>
              <a:rPr lang="en-US" sz="3600" i="1" dirty="0" smtClean="0"/>
              <a:t>American </a:t>
            </a:r>
            <a:r>
              <a:rPr lang="en-US" sz="3600" i="1" dirty="0"/>
              <a:t>Liberty Upside </a:t>
            </a:r>
            <a:r>
              <a:rPr lang="en-US" sz="3600" i="1" dirty="0" smtClean="0"/>
              <a:t>Down</a:t>
            </a:r>
            <a:r>
              <a:rPr lang="en-US" sz="3600" dirty="0" smtClean="0"/>
              <a:t> (</a:t>
            </a:r>
            <a:r>
              <a:rPr lang="en-US" sz="3600" dirty="0"/>
              <a:t>1983)</a:t>
            </a:r>
          </a:p>
        </p:txBody>
      </p:sp>
      <p:sp>
        <p:nvSpPr>
          <p:cNvPr id="11" name="Content Placeholder 10"/>
          <p:cNvSpPr>
            <a:spLocks noGrp="1"/>
          </p:cNvSpPr>
          <p:nvPr>
            <p:ph sz="half" idx="1"/>
          </p:nvPr>
        </p:nvSpPr>
        <p:spPr>
          <a:xfrm>
            <a:off x="457200" y="1828800"/>
            <a:ext cx="4038600" cy="4297363"/>
          </a:xfrm>
        </p:spPr>
        <p:txBody>
          <a:bodyPr/>
          <a:lstStyle/>
          <a:p>
            <a:pPr marL="457200" indent="-457200">
              <a:buFont typeface="+mj-lt"/>
              <a:buAutoNum type="arabicPeriod"/>
            </a:pPr>
            <a:r>
              <a:rPr lang="en-US" sz="2200" dirty="0" smtClean="0"/>
              <a:t>Is </a:t>
            </a:r>
            <a:r>
              <a:rPr lang="en-US" sz="2200" dirty="0"/>
              <a:t>this art work significant enough to merit </a:t>
            </a:r>
            <a:r>
              <a:rPr lang="en-US" sz="2200" dirty="0" smtClean="0"/>
              <a:t>anyone’s </a:t>
            </a:r>
            <a:r>
              <a:rPr lang="en-US" sz="2200" dirty="0"/>
              <a:t>attention</a:t>
            </a:r>
            <a:r>
              <a:rPr lang="en-US" sz="2200" dirty="0" smtClean="0"/>
              <a:t>?</a:t>
            </a:r>
          </a:p>
          <a:p>
            <a:pPr marL="457200" indent="-457200">
              <a:buFont typeface="+mj-lt"/>
              <a:buAutoNum type="arabicPeriod"/>
            </a:pPr>
            <a:r>
              <a:rPr lang="en-US" sz="2200" dirty="0" smtClean="0"/>
              <a:t>Does </a:t>
            </a:r>
            <a:r>
              <a:rPr lang="en-US" sz="2200" dirty="0"/>
              <a:t>the technological component add to or detract from the art work</a:t>
            </a:r>
            <a:r>
              <a:rPr lang="en-US" sz="2200" dirty="0" smtClean="0"/>
              <a:t>?</a:t>
            </a:r>
          </a:p>
          <a:p>
            <a:pPr marL="457200" indent="-457200">
              <a:buFont typeface="+mj-lt"/>
              <a:buAutoNum type="arabicPeriod"/>
            </a:pPr>
            <a:r>
              <a:rPr lang="en-US" sz="2200" dirty="0" smtClean="0"/>
              <a:t>Going </a:t>
            </a:r>
            <a:r>
              <a:rPr lang="en-US" sz="2200" dirty="0"/>
              <a:t>beyond mere appreciation</a:t>
            </a:r>
            <a:r>
              <a:rPr lang="en-US" sz="2200" dirty="0" smtClean="0"/>
              <a:t>, could this </a:t>
            </a:r>
            <a:r>
              <a:rPr lang="en-US" sz="2200" dirty="0"/>
              <a:t>art work lead to social action</a:t>
            </a:r>
            <a:r>
              <a:rPr lang="en-US" sz="2200" dirty="0" smtClean="0"/>
              <a:t>?</a:t>
            </a:r>
          </a:p>
          <a:p>
            <a:pPr marL="457200" indent="-457200">
              <a:buFont typeface="+mj-lt"/>
              <a:buAutoNum type="arabicPeriod"/>
            </a:pPr>
            <a:r>
              <a:rPr lang="en-US" sz="2200" dirty="0" smtClean="0"/>
              <a:t>Are there other considerations omitted from the above?</a:t>
            </a:r>
            <a:endParaRPr lang="en-US" sz="2200" dirty="0"/>
          </a:p>
        </p:txBody>
      </p:sp>
      <p:sp>
        <p:nvSpPr>
          <p:cNvPr id="4" name="Slide Number Placeholder 3"/>
          <p:cNvSpPr>
            <a:spLocks noGrp="1"/>
          </p:cNvSpPr>
          <p:nvPr>
            <p:ph type="sldNum" sz="quarter" idx="12"/>
          </p:nvPr>
        </p:nvSpPr>
        <p:spPr/>
        <p:txBody>
          <a:bodyPr/>
          <a:lstStyle/>
          <a:p>
            <a:pPr>
              <a:defRPr/>
            </a:pPr>
            <a:fld id="{2D721E5F-A94F-4540-A0B4-87D16506D100}" type="slidenum">
              <a:rPr lang="en-US" smtClean="0">
                <a:solidFill>
                  <a:srgbClr val="000000"/>
                </a:solidFill>
              </a:rPr>
              <a:pPr>
                <a:defRPr/>
              </a:pPr>
              <a:t>19</a:t>
            </a:fld>
            <a:endParaRPr lang="en-US" dirty="0">
              <a:solidFill>
                <a:srgbClr val="000000"/>
              </a:solidFill>
            </a:endParaRPr>
          </a:p>
        </p:txBody>
      </p:sp>
      <p:pic>
        <p:nvPicPr>
          <p:cNvPr id="2050"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600200"/>
            <a:ext cx="373380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48234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z="4000" dirty="0" smtClean="0"/>
              <a:t>Presentation Outline</a:t>
            </a:r>
            <a:endParaRPr lang="en-US" sz="4000" dirty="0"/>
          </a:p>
        </p:txBody>
      </p:sp>
      <p:sp>
        <p:nvSpPr>
          <p:cNvPr id="3" name="Content Placeholder 2"/>
          <p:cNvSpPr>
            <a:spLocks noGrp="1"/>
          </p:cNvSpPr>
          <p:nvPr>
            <p:ph sz="half" idx="1"/>
          </p:nvPr>
        </p:nvSpPr>
        <p:spPr>
          <a:xfrm>
            <a:off x="457200" y="1752600"/>
            <a:ext cx="4419600" cy="4373563"/>
          </a:xfrm>
        </p:spPr>
        <p:txBody>
          <a:bodyPr/>
          <a:lstStyle/>
          <a:p>
            <a:pPr marL="514350" lvl="0" indent="-514350">
              <a:spcBef>
                <a:spcPts val="0"/>
              </a:spcBef>
              <a:spcAft>
                <a:spcPts val="0"/>
              </a:spcAft>
              <a:buFont typeface="+mj-lt"/>
              <a:buAutoNum type="romanUcPeriod"/>
            </a:pPr>
            <a:r>
              <a:rPr lang="en-US" sz="2400" dirty="0" smtClean="0">
                <a:latin typeface="+mj-lt"/>
                <a:ea typeface="Bookman Old Style"/>
                <a:cs typeface="Times New Roman"/>
              </a:rPr>
              <a:t>Three Philosophical Matters</a:t>
            </a:r>
            <a:endParaRPr lang="en-US" sz="2400" dirty="0">
              <a:latin typeface="+mj-lt"/>
              <a:ea typeface="Bookman Old Style"/>
              <a:cs typeface="Times New Roman"/>
            </a:endParaRPr>
          </a:p>
          <a:p>
            <a:pPr marL="514350" lvl="0" indent="-514350">
              <a:spcBef>
                <a:spcPts val="0"/>
              </a:spcBef>
              <a:spcAft>
                <a:spcPts val="0"/>
              </a:spcAft>
              <a:buFont typeface="+mj-lt"/>
              <a:buAutoNum type="romanUcPeriod"/>
            </a:pPr>
            <a:r>
              <a:rPr lang="en-US" sz="2400" dirty="0" smtClean="0">
                <a:solidFill>
                  <a:srgbClr val="000000"/>
                </a:solidFill>
                <a:latin typeface="+mj-lt"/>
                <a:ea typeface="Calibri"/>
                <a:cs typeface="Calibri"/>
              </a:rPr>
              <a:t>Definitions and the Role of Technology in Modern Art</a:t>
            </a:r>
          </a:p>
          <a:p>
            <a:pPr marL="514350" lvl="0" indent="-514350">
              <a:spcBef>
                <a:spcPts val="0"/>
              </a:spcBef>
              <a:spcAft>
                <a:spcPts val="0"/>
              </a:spcAft>
              <a:buFont typeface="+mj-lt"/>
              <a:buAutoNum type="romanUcPeriod"/>
            </a:pPr>
            <a:r>
              <a:rPr lang="en-US" sz="2400" dirty="0" smtClean="0">
                <a:solidFill>
                  <a:srgbClr val="000000"/>
                </a:solidFill>
                <a:latin typeface="+mj-lt"/>
                <a:ea typeface="Calibri"/>
                <a:cs typeface="Calibri"/>
              </a:rPr>
              <a:t>Depictions </a:t>
            </a:r>
            <a:r>
              <a:rPr lang="en-US" sz="2400" dirty="0">
                <a:solidFill>
                  <a:srgbClr val="000000"/>
                </a:solidFill>
                <a:latin typeface="+mj-lt"/>
                <a:ea typeface="Calibri"/>
                <a:cs typeface="Calibri"/>
              </a:rPr>
              <a:t>of </a:t>
            </a:r>
            <a:r>
              <a:rPr lang="en-US" sz="2400" dirty="0" smtClean="0">
                <a:solidFill>
                  <a:srgbClr val="000000"/>
                </a:solidFill>
                <a:latin typeface="+mj-lt"/>
                <a:ea typeface="Calibri"/>
                <a:cs typeface="Calibri"/>
              </a:rPr>
              <a:t>Motherhood</a:t>
            </a:r>
            <a:endParaRPr lang="en-US" sz="2400" dirty="0">
              <a:latin typeface="+mj-lt"/>
              <a:ea typeface="Bookman Old Style"/>
              <a:cs typeface="Times New Roman"/>
            </a:endParaRPr>
          </a:p>
          <a:p>
            <a:pPr marL="514350" lvl="0" indent="-514350">
              <a:spcBef>
                <a:spcPts val="0"/>
              </a:spcBef>
              <a:spcAft>
                <a:spcPts val="0"/>
              </a:spcAft>
              <a:buFont typeface="+mj-lt"/>
              <a:buAutoNum type="romanUcPeriod"/>
            </a:pPr>
            <a:r>
              <a:rPr lang="en-US" sz="2400" dirty="0" smtClean="0">
                <a:solidFill>
                  <a:srgbClr val="000000"/>
                </a:solidFill>
                <a:latin typeface="+mj-lt"/>
                <a:ea typeface="Calibri"/>
                <a:cs typeface="Calibri"/>
              </a:rPr>
              <a:t>Representative Contemporary Art Works </a:t>
            </a:r>
            <a:r>
              <a:rPr lang="en-US" sz="2400" dirty="0">
                <a:solidFill>
                  <a:srgbClr val="000000"/>
                </a:solidFill>
                <a:latin typeface="+mj-lt"/>
                <a:ea typeface="Calibri"/>
                <a:cs typeface="Calibri"/>
              </a:rPr>
              <a:t>on the </a:t>
            </a:r>
            <a:r>
              <a:rPr lang="en-US" sz="2400" dirty="0" smtClean="0">
                <a:solidFill>
                  <a:srgbClr val="000000"/>
                </a:solidFill>
                <a:latin typeface="+mj-lt"/>
                <a:ea typeface="Calibri"/>
                <a:cs typeface="Calibri"/>
              </a:rPr>
              <a:t>Life Issues</a:t>
            </a:r>
            <a:endParaRPr lang="en-US" sz="2400" dirty="0">
              <a:latin typeface="+mj-lt"/>
              <a:ea typeface="Bookman Old Style"/>
              <a:cs typeface="Times New Roman"/>
            </a:endParaRPr>
          </a:p>
          <a:p>
            <a:pPr marL="514350" lvl="0" indent="-514350">
              <a:spcBef>
                <a:spcPts val="0"/>
              </a:spcBef>
              <a:spcAft>
                <a:spcPts val="0"/>
              </a:spcAft>
              <a:buFont typeface="+mj-lt"/>
              <a:buAutoNum type="romanUcPeriod"/>
            </a:pPr>
            <a:r>
              <a:rPr lang="en-US" sz="2400" dirty="0" smtClean="0">
                <a:latin typeface="+mj-lt"/>
                <a:ea typeface="Bookman Old Style"/>
                <a:cs typeface="Times New Roman"/>
              </a:rPr>
              <a:t>Strategies </a:t>
            </a:r>
            <a:r>
              <a:rPr lang="en-US" sz="2400" dirty="0">
                <a:latin typeface="+mj-lt"/>
                <a:ea typeface="Bookman Old Style"/>
                <a:cs typeface="Times New Roman"/>
              </a:rPr>
              <a:t>for Discovering </a:t>
            </a:r>
            <a:r>
              <a:rPr lang="en-US" sz="2400" dirty="0" smtClean="0">
                <a:latin typeface="+mj-lt"/>
                <a:ea typeface="Bookman Old Style"/>
                <a:cs typeface="Times New Roman"/>
              </a:rPr>
              <a:t>and Promoting Life-Affirming Content </a:t>
            </a:r>
            <a:r>
              <a:rPr lang="en-US" sz="2400" dirty="0" smtClean="0">
                <a:latin typeface="+mj-lt"/>
                <a:ea typeface="Bookman Old Style"/>
                <a:cs typeface="Times New Roman"/>
              </a:rPr>
              <a:t>in Art</a:t>
            </a:r>
            <a:endParaRPr lang="en-US" sz="2400" dirty="0">
              <a:latin typeface="+mj-lt"/>
              <a:ea typeface="Bookman Old Style"/>
              <a:cs typeface="Times New Roman"/>
            </a:endParaRPr>
          </a:p>
        </p:txBody>
      </p:sp>
      <p:sp>
        <p:nvSpPr>
          <p:cNvPr id="4" name="Slide Number Placeholder 3"/>
          <p:cNvSpPr>
            <a:spLocks noGrp="1"/>
          </p:cNvSpPr>
          <p:nvPr>
            <p:ph type="sldNum" sz="quarter" idx="12"/>
          </p:nvPr>
        </p:nvSpPr>
        <p:spPr/>
        <p:txBody>
          <a:bodyPr/>
          <a:lstStyle/>
          <a:p>
            <a:pPr>
              <a:defRPr/>
            </a:pPr>
            <a:fld id="{2D721E5F-A94F-4540-A0B4-87D16506D100}" type="slidenum">
              <a:rPr lang="en-US" smtClean="0"/>
              <a:pPr>
                <a:defRPr/>
              </a:pPr>
              <a:t>2</a:t>
            </a:fld>
            <a:endParaRPr lang="en-US" dirty="0"/>
          </a:p>
        </p:txBody>
      </p:sp>
      <p:pic>
        <p:nvPicPr>
          <p:cNvPr id="2051" name="Picture 3" descr="C:\Users\DrJeffKoloze\AppData\Local\Microsoft\Windows\INetCache\IE\ULPDSD17\La_Pop_Art_Americana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600200"/>
            <a:ext cx="35052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695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lvl="1"/>
            <a:r>
              <a:rPr lang="en-US" sz="3400" dirty="0" smtClean="0">
                <a:latin typeface="+mj-lt"/>
              </a:rPr>
              <a:t>Carroll’s Commentary on Censorship of </a:t>
            </a:r>
            <a:r>
              <a:rPr lang="en-US" sz="3400" i="1" dirty="0" smtClean="0">
                <a:latin typeface="+mj-lt"/>
              </a:rPr>
              <a:t>American Liberty Upside Down</a:t>
            </a:r>
            <a:endParaRPr lang="en-US" sz="3400" i="1" dirty="0">
              <a:latin typeface="+mj-lt"/>
            </a:endParaRP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solidFill>
                  <a:srgbClr val="000000"/>
                </a:solidFill>
              </a:rPr>
              <a:pPr>
                <a:defRPr/>
              </a:pPr>
              <a:t>20</a:t>
            </a:fld>
            <a:endParaRPr lang="en-US" dirty="0">
              <a:solidFill>
                <a:srgbClr val="000000"/>
              </a:solidFill>
            </a:endParaRPr>
          </a:p>
        </p:txBody>
      </p:sp>
      <p:sp>
        <p:nvSpPr>
          <p:cNvPr id="2" name="Content Placeholder 1"/>
          <p:cNvSpPr>
            <a:spLocks noGrp="1"/>
          </p:cNvSpPr>
          <p:nvPr>
            <p:ph idx="1"/>
          </p:nvPr>
        </p:nvSpPr>
        <p:spPr/>
        <p:txBody>
          <a:bodyPr/>
          <a:lstStyle/>
          <a:p>
            <a:pPr marL="0" indent="0">
              <a:buNone/>
            </a:pPr>
            <a:r>
              <a:rPr lang="en-US" sz="1800" dirty="0" smtClean="0"/>
              <a:t>“I was invited by my Alma Mater to participate in an art show of six alumnae of Mary Washington College.  I was told in writing to bring whatever I wanted to show, up to six pieces.  I brought a series of paintings which I call the American Liberty Series.  Two days after I hung the show and before the opening the college called and said there was a problem with two of the paintings and that they had debated whether to remove both and finally decided that the one "American Liberty Upside Down" would have to be removed and I was to come forwith [sic] and remove it from the campus.  I challenged them on this but they insisted.  I called the school and local newspaper.  The case escalated into a little national brouhaha when writer/activist Nat Hentoff championed my cause in articles in </a:t>
            </a:r>
            <a:r>
              <a:rPr lang="en-US" sz="1800" i="1" dirty="0" smtClean="0"/>
              <a:t>The Village Voice</a:t>
            </a:r>
            <a:r>
              <a:rPr lang="en-US" sz="1800" dirty="0" smtClean="0"/>
              <a:t>, </a:t>
            </a:r>
            <a:r>
              <a:rPr lang="en-US" sz="1800" i="1" dirty="0" smtClean="0"/>
              <a:t>The Washington Post</a:t>
            </a:r>
            <a:r>
              <a:rPr lang="en-US" sz="1800" dirty="0" smtClean="0"/>
              <a:t>, and </a:t>
            </a:r>
            <a:r>
              <a:rPr lang="en-US" sz="1800" i="1" dirty="0" smtClean="0"/>
              <a:t>The Los Angeles Times</a:t>
            </a:r>
            <a:r>
              <a:rPr lang="en-US" sz="1800" dirty="0" smtClean="0"/>
              <a:t>.  A detailed description of my case can be found in Nat Hentoff's 1993 book, </a:t>
            </a:r>
            <a:r>
              <a:rPr lang="en-US" sz="1800" i="1" dirty="0" smtClean="0"/>
              <a:t>Free Speech for Me but Not for Thee</a:t>
            </a:r>
            <a:r>
              <a:rPr lang="en-US" sz="1800" dirty="0" smtClean="0"/>
              <a:t>.  It should be noted that the censorship of this artwork was not covered by any art periodical or any art critic because I believe the art world while decrying censorship regularly censors the work of what they deem the politically incorrect.  It was after all the Art Department that did the initial censorship.”</a:t>
            </a:r>
            <a:endParaRPr lang="en-US" sz="1800" dirty="0"/>
          </a:p>
        </p:txBody>
      </p:sp>
    </p:spTree>
    <p:extLst>
      <p:ext uri="{BB962C8B-B14F-4D97-AF65-F5344CB8AC3E}">
        <p14:creationId xmlns:p14="http://schemas.microsoft.com/office/powerpoint/2010/main" val="38502748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Bill Viola’s</a:t>
            </a:r>
            <a:br>
              <a:rPr lang="en-US" dirty="0"/>
            </a:br>
            <a:r>
              <a:rPr lang="en-US" i="1" dirty="0"/>
              <a:t>Nantes Triptych</a:t>
            </a:r>
            <a:r>
              <a:rPr lang="en-US" dirty="0"/>
              <a:t> (1992)</a:t>
            </a:r>
          </a:p>
        </p:txBody>
      </p:sp>
      <p:sp>
        <p:nvSpPr>
          <p:cNvPr id="3" name="Content Placeholder 2"/>
          <p:cNvSpPr>
            <a:spLocks noGrp="1"/>
          </p:cNvSpPr>
          <p:nvPr>
            <p:ph idx="1"/>
          </p:nvPr>
        </p:nvSpPr>
        <p:spPr/>
        <p:txBody>
          <a:bodyPr/>
          <a:lstStyle/>
          <a:p>
            <a:pPr marL="0" indent="0">
              <a:buNone/>
            </a:pPr>
            <a:endParaRPr lang="en-US" dirty="0" smtClean="0">
              <a:hlinkClick r:id="rId2"/>
            </a:endParaRPr>
          </a:p>
          <a:p>
            <a:pPr marL="0" indent="0">
              <a:buNone/>
            </a:pPr>
            <a:endParaRPr lang="en-US" dirty="0">
              <a:hlinkClick r:id="rId2"/>
            </a:endParaRPr>
          </a:p>
          <a:p>
            <a:pPr marL="0" indent="0">
              <a:buNone/>
            </a:pPr>
            <a:r>
              <a:rPr lang="en-US" dirty="0" smtClean="0">
                <a:hlinkClick r:id="rId2"/>
              </a:rPr>
              <a:t>https://www.youtube.com/watch?v=O5HKa7gMn4g#t=51</a:t>
            </a:r>
            <a:endParaRPr lang="en-US" dirty="0" smtClean="0"/>
          </a:p>
        </p:txBody>
      </p:sp>
      <p:sp>
        <p:nvSpPr>
          <p:cNvPr id="4" name="Slide Number Placeholder 3"/>
          <p:cNvSpPr>
            <a:spLocks noGrp="1"/>
          </p:cNvSpPr>
          <p:nvPr>
            <p:ph type="sldNum" sz="quarter" idx="12"/>
          </p:nvPr>
        </p:nvSpPr>
        <p:spPr/>
        <p:txBody>
          <a:bodyPr/>
          <a:lstStyle/>
          <a:p>
            <a:pPr>
              <a:defRPr/>
            </a:pPr>
            <a:fld id="{2D721E5F-A94F-4540-A0B4-87D16506D100}" type="slidenum">
              <a:rPr lang="en-US" smtClean="0"/>
              <a:pPr>
                <a:defRPr/>
              </a:pPr>
              <a:t>21</a:t>
            </a:fld>
            <a:endParaRPr lang="en-US" dirty="0"/>
          </a:p>
        </p:txBody>
      </p:sp>
    </p:spTree>
    <p:extLst>
      <p:ext uri="{BB962C8B-B14F-4D97-AF65-F5344CB8AC3E}">
        <p14:creationId xmlns:p14="http://schemas.microsoft.com/office/powerpoint/2010/main" val="4674128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solidFill>
                  <a:srgbClr val="000000"/>
                </a:solidFill>
              </a:rPr>
              <a:t>Bill Viola’s</a:t>
            </a:r>
            <a:br>
              <a:rPr lang="en-US" dirty="0">
                <a:solidFill>
                  <a:srgbClr val="000000"/>
                </a:solidFill>
              </a:rPr>
            </a:br>
            <a:r>
              <a:rPr lang="en-US" i="1" dirty="0">
                <a:solidFill>
                  <a:srgbClr val="000000"/>
                </a:solidFill>
              </a:rPr>
              <a:t>Nantes Triptych</a:t>
            </a:r>
            <a:r>
              <a:rPr lang="en-US" dirty="0">
                <a:solidFill>
                  <a:srgbClr val="000000"/>
                </a:solidFill>
              </a:rPr>
              <a:t> (1992)</a:t>
            </a:r>
            <a:endParaRPr lang="en-US" dirty="0"/>
          </a:p>
        </p:txBody>
      </p:sp>
      <p:sp>
        <p:nvSpPr>
          <p:cNvPr id="11" name="Text Placeholder 10"/>
          <p:cNvSpPr>
            <a:spLocks noGrp="1"/>
          </p:cNvSpPr>
          <p:nvPr>
            <p:ph type="body" sz="half" idx="3"/>
          </p:nvPr>
        </p:nvSpPr>
        <p:spPr>
          <a:xfrm>
            <a:off x="457200" y="4343400"/>
            <a:ext cx="8229600" cy="1782763"/>
          </a:xfrm>
        </p:spPr>
        <p:txBody>
          <a:bodyPr/>
          <a:lstStyle/>
          <a:p>
            <a:pPr marL="457200" lvl="0" indent="-457200">
              <a:buFont typeface="+mj-lt"/>
              <a:buAutoNum type="arabicPeriod"/>
            </a:pPr>
            <a:r>
              <a:rPr lang="en-US" sz="1900" dirty="0" smtClean="0">
                <a:solidFill>
                  <a:srgbClr val="000000"/>
                </a:solidFill>
              </a:rPr>
              <a:t>Is </a:t>
            </a:r>
            <a:r>
              <a:rPr lang="en-US" sz="1900" dirty="0">
                <a:solidFill>
                  <a:srgbClr val="000000"/>
                </a:solidFill>
              </a:rPr>
              <a:t>this art work significant enough to merit </a:t>
            </a:r>
            <a:r>
              <a:rPr lang="en-US" sz="1900" dirty="0" smtClean="0">
                <a:solidFill>
                  <a:srgbClr val="000000"/>
                </a:solidFill>
              </a:rPr>
              <a:t>anyone’s </a:t>
            </a:r>
            <a:r>
              <a:rPr lang="en-US" sz="1900" dirty="0">
                <a:solidFill>
                  <a:srgbClr val="000000"/>
                </a:solidFill>
              </a:rPr>
              <a:t>attention?</a:t>
            </a:r>
          </a:p>
          <a:p>
            <a:pPr marL="457200" lvl="0" indent="-457200">
              <a:buFont typeface="+mj-lt"/>
              <a:buAutoNum type="arabicPeriod"/>
            </a:pPr>
            <a:r>
              <a:rPr lang="en-US" sz="1900" dirty="0" smtClean="0">
                <a:solidFill>
                  <a:srgbClr val="000000"/>
                </a:solidFill>
              </a:rPr>
              <a:t>Does </a:t>
            </a:r>
            <a:r>
              <a:rPr lang="en-US" sz="1900" dirty="0">
                <a:solidFill>
                  <a:srgbClr val="000000"/>
                </a:solidFill>
              </a:rPr>
              <a:t>the technological component add to or detract from the art work?</a:t>
            </a:r>
          </a:p>
          <a:p>
            <a:pPr marL="457200" lvl="0" indent="-457200">
              <a:buFont typeface="+mj-lt"/>
              <a:buAutoNum type="arabicPeriod"/>
            </a:pPr>
            <a:r>
              <a:rPr lang="en-US" sz="1900" dirty="0" smtClean="0">
                <a:solidFill>
                  <a:srgbClr val="000000"/>
                </a:solidFill>
              </a:rPr>
              <a:t>Going </a:t>
            </a:r>
            <a:r>
              <a:rPr lang="en-US" sz="1900" dirty="0">
                <a:solidFill>
                  <a:srgbClr val="000000"/>
                </a:solidFill>
              </a:rPr>
              <a:t>beyond mere appreciation, </a:t>
            </a:r>
            <a:r>
              <a:rPr lang="en-US" sz="1900" dirty="0" smtClean="0">
                <a:solidFill>
                  <a:srgbClr val="000000"/>
                </a:solidFill>
              </a:rPr>
              <a:t>could this </a:t>
            </a:r>
            <a:r>
              <a:rPr lang="en-US" sz="1900" dirty="0">
                <a:solidFill>
                  <a:srgbClr val="000000"/>
                </a:solidFill>
              </a:rPr>
              <a:t>art work lead to social action?</a:t>
            </a:r>
          </a:p>
          <a:p>
            <a:pPr marL="457200" lvl="0" indent="-457200">
              <a:buFont typeface="+mj-lt"/>
              <a:buAutoNum type="arabicPeriod"/>
            </a:pPr>
            <a:r>
              <a:rPr lang="en-US" sz="1900" dirty="0">
                <a:solidFill>
                  <a:srgbClr val="000000"/>
                </a:solidFill>
              </a:rPr>
              <a:t>Are there other considerations omitted from the above?</a:t>
            </a:r>
          </a:p>
          <a:p>
            <a:endParaRPr lang="en-US" dirty="0"/>
          </a:p>
        </p:txBody>
      </p:sp>
      <p:sp>
        <p:nvSpPr>
          <p:cNvPr id="4" name="Slide Number Placeholder 3"/>
          <p:cNvSpPr>
            <a:spLocks noGrp="1"/>
          </p:cNvSpPr>
          <p:nvPr>
            <p:ph type="sldNum" sz="quarter" idx="12"/>
          </p:nvPr>
        </p:nvSpPr>
        <p:spPr/>
        <p:txBody>
          <a:bodyPr/>
          <a:lstStyle/>
          <a:p>
            <a:pPr>
              <a:defRPr/>
            </a:pPr>
            <a:fld id="{2D721E5F-A94F-4540-A0B4-87D16506D100}" type="slidenum">
              <a:rPr lang="en-US" smtClean="0"/>
              <a:pPr>
                <a:defRPr/>
              </a:pPr>
              <a:t>22</a:t>
            </a:fld>
            <a:endParaRPr lang="en-US" dirty="0"/>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8229599"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066800" y="6248400"/>
            <a:ext cx="6858000" cy="369332"/>
          </a:xfrm>
          <a:prstGeom prst="rect">
            <a:avLst/>
          </a:prstGeom>
          <a:noFill/>
        </p:spPr>
        <p:txBody>
          <a:bodyPr wrap="square" rtlCol="0">
            <a:spAutoFit/>
          </a:bodyPr>
          <a:lstStyle/>
          <a:p>
            <a:pPr algn="ctr"/>
            <a:r>
              <a:rPr lang="en-US" dirty="0" smtClean="0"/>
              <a:t>Image source credit</a:t>
            </a:r>
            <a:r>
              <a:rPr lang="en-US" dirty="0"/>
              <a:t>: </a:t>
            </a:r>
            <a:r>
              <a:rPr lang="en-US" dirty="0" smtClean="0"/>
              <a:t>© Tate Gallery, London, 2000.</a:t>
            </a:r>
            <a:endParaRPr lang="en-US" dirty="0"/>
          </a:p>
        </p:txBody>
      </p:sp>
    </p:spTree>
    <p:extLst>
      <p:ext uri="{BB962C8B-B14F-4D97-AF65-F5344CB8AC3E}">
        <p14:creationId xmlns:p14="http://schemas.microsoft.com/office/powerpoint/2010/main" val="39484761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lvl="1"/>
            <a:r>
              <a:rPr lang="en-US" sz="3400" dirty="0" smtClean="0">
                <a:latin typeface="+mj-lt"/>
              </a:rPr>
              <a:t>Manchester’s Commentary on</a:t>
            </a:r>
            <a:br>
              <a:rPr lang="en-US" sz="3400" dirty="0" smtClean="0">
                <a:latin typeface="+mj-lt"/>
              </a:rPr>
            </a:br>
            <a:r>
              <a:rPr lang="en-US" sz="3400" dirty="0" smtClean="0">
                <a:latin typeface="+mj-lt"/>
              </a:rPr>
              <a:t>Viola’s </a:t>
            </a:r>
            <a:r>
              <a:rPr lang="en-US" sz="3400" i="1" dirty="0" smtClean="0">
                <a:latin typeface="+mj-lt"/>
              </a:rPr>
              <a:t>Nantes Triptych</a:t>
            </a:r>
            <a:endParaRPr lang="en-US" sz="3400" i="1" dirty="0">
              <a:latin typeface="+mj-lt"/>
            </a:endParaRP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solidFill>
                  <a:srgbClr val="000000"/>
                </a:solidFill>
              </a:rPr>
              <a:pPr>
                <a:defRPr/>
              </a:pPr>
              <a:t>23</a:t>
            </a:fld>
            <a:endParaRPr lang="en-US" dirty="0">
              <a:solidFill>
                <a:srgbClr val="000000"/>
              </a:solidFill>
            </a:endParaRPr>
          </a:p>
        </p:txBody>
      </p:sp>
      <p:sp>
        <p:nvSpPr>
          <p:cNvPr id="2" name="Content Placeholder 1"/>
          <p:cNvSpPr>
            <a:spLocks noGrp="1"/>
          </p:cNvSpPr>
          <p:nvPr>
            <p:ph idx="1"/>
          </p:nvPr>
        </p:nvSpPr>
        <p:spPr>
          <a:xfrm>
            <a:off x="609600" y="1600200"/>
            <a:ext cx="8077200" cy="4525963"/>
          </a:xfrm>
        </p:spPr>
        <p:txBody>
          <a:bodyPr/>
          <a:lstStyle/>
          <a:p>
            <a:pPr marL="0" indent="0">
              <a:buNone/>
            </a:pPr>
            <a:r>
              <a:rPr lang="en-US" sz="2200" dirty="0" smtClean="0"/>
              <a:t>“Viola </a:t>
            </a:r>
            <a:r>
              <a:rPr lang="en-US" sz="2200" dirty="0"/>
              <a:t>believes that art has an enlightening and redemptive function.  </a:t>
            </a:r>
            <a:r>
              <a:rPr lang="en-US" sz="2200" dirty="0" smtClean="0"/>
              <a:t>‘Images </a:t>
            </a:r>
            <a:r>
              <a:rPr lang="en-US" sz="2200" dirty="0"/>
              <a:t>have transformative powers within the individual self…art can articulate a kind of healing or growth or completion process…it is a branch of knowledge, epistemology in the deepest sense, and not just an aesthetic practice</a:t>
            </a:r>
            <a:r>
              <a:rPr lang="en-US" sz="2200" dirty="0" smtClean="0"/>
              <a:t>.’  </a:t>
            </a:r>
            <a:r>
              <a:rPr lang="en-US" sz="2200" dirty="0"/>
              <a:t>For him birth and death, the markers which delineate our life-span, </a:t>
            </a:r>
            <a:r>
              <a:rPr lang="en-US" sz="2200" dirty="0" smtClean="0"/>
              <a:t>‘are </a:t>
            </a:r>
            <a:r>
              <a:rPr lang="en-US" sz="2200" dirty="0"/>
              <a:t>mysteries in the truest sense of the word, not meant to be solved, but experienced and inhabited.  This is the source of their knowledge</a:t>
            </a:r>
            <a:r>
              <a:rPr lang="en-US" sz="2200" dirty="0" smtClean="0"/>
              <a:t>.’  </a:t>
            </a:r>
            <a:r>
              <a:rPr lang="en-US" sz="2200" dirty="0"/>
              <a:t>He believes that in our Western science-oriented culture </a:t>
            </a:r>
            <a:r>
              <a:rPr lang="en-US" sz="2200" dirty="0" smtClean="0"/>
              <a:t>‘issues </a:t>
            </a:r>
            <a:r>
              <a:rPr lang="en-US" sz="2200" dirty="0"/>
              <a:t>such as birth and death no longer command our attention after they have been physically explained</a:t>
            </a:r>
            <a:r>
              <a:rPr lang="en-US" sz="2200" dirty="0" smtClean="0"/>
              <a:t>,’ </a:t>
            </a:r>
            <a:r>
              <a:rPr lang="en-US" sz="2200" dirty="0"/>
              <a:t>and that it is essential to return to them as </a:t>
            </a:r>
            <a:r>
              <a:rPr lang="en-US" sz="2200" dirty="0" smtClean="0"/>
              <a:t>‘wake-up calls’ </a:t>
            </a:r>
            <a:r>
              <a:rPr lang="en-US" sz="2200" dirty="0"/>
              <a:t>with powerful emotional and spiritual effects</a:t>
            </a:r>
            <a:r>
              <a:rPr lang="en-US" sz="2200" dirty="0" smtClean="0"/>
              <a:t>.”  (ellipses </a:t>
            </a:r>
            <a:r>
              <a:rPr lang="en-US" sz="2200" dirty="0"/>
              <a:t>in original; internal citations omitted)</a:t>
            </a:r>
          </a:p>
        </p:txBody>
      </p:sp>
    </p:spTree>
    <p:extLst>
      <p:ext uri="{BB962C8B-B14F-4D97-AF65-F5344CB8AC3E}">
        <p14:creationId xmlns:p14="http://schemas.microsoft.com/office/powerpoint/2010/main" val="7104884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lvl="1"/>
            <a:r>
              <a:rPr lang="en-US" sz="3400" dirty="0">
                <a:latin typeface="+mj-lt"/>
              </a:rPr>
              <a:t>Strategies for </a:t>
            </a:r>
            <a:r>
              <a:rPr lang="en-US" sz="3400" dirty="0" smtClean="0">
                <a:latin typeface="+mj-lt"/>
              </a:rPr>
              <a:t>Discovering and Promoting Life-Affirming Content </a:t>
            </a:r>
            <a:r>
              <a:rPr lang="en-US" sz="3400" dirty="0">
                <a:latin typeface="+mj-lt"/>
              </a:rPr>
              <a:t>in </a:t>
            </a:r>
            <a:r>
              <a:rPr lang="en-US" sz="3400" dirty="0" smtClean="0">
                <a:latin typeface="+mj-lt"/>
              </a:rPr>
              <a:t>Art</a:t>
            </a:r>
            <a:endParaRPr lang="en-US" sz="3400" dirty="0">
              <a:latin typeface="+mj-lt"/>
            </a:endParaRPr>
          </a:p>
        </p:txBody>
      </p:sp>
      <p:sp>
        <p:nvSpPr>
          <p:cNvPr id="2" name="Content Placeholder 1"/>
          <p:cNvSpPr>
            <a:spLocks noGrp="1"/>
          </p:cNvSpPr>
          <p:nvPr>
            <p:ph sz="half" idx="1"/>
          </p:nvPr>
        </p:nvSpPr>
        <p:spPr>
          <a:xfrm>
            <a:off x="457200" y="1524000"/>
            <a:ext cx="3657600" cy="4602163"/>
          </a:xfrm>
        </p:spPr>
        <p:txBody>
          <a:bodyPr/>
          <a:lstStyle/>
          <a:p>
            <a:pPr marL="457200" indent="-457200">
              <a:buFont typeface="+mj-lt"/>
              <a:buAutoNum type="arabicPeriod"/>
            </a:pPr>
            <a:r>
              <a:rPr lang="en-US" sz="1600" dirty="0"/>
              <a:t>Visit </a:t>
            </a:r>
            <a:r>
              <a:rPr lang="en-US" sz="1600" dirty="0" smtClean="0"/>
              <a:t>galleries and museums.</a:t>
            </a:r>
          </a:p>
          <a:p>
            <a:pPr marL="457200" indent="-457200">
              <a:buFont typeface="+mj-lt"/>
              <a:buAutoNum type="arabicPeriod"/>
            </a:pPr>
            <a:r>
              <a:rPr lang="en-US" sz="1600" dirty="0"/>
              <a:t>Fill your residence and office areas with life-affirming art</a:t>
            </a:r>
            <a:r>
              <a:rPr lang="en-US" sz="1600" dirty="0" smtClean="0"/>
              <a:t>.</a:t>
            </a:r>
          </a:p>
          <a:p>
            <a:pPr marL="457200" indent="-457200">
              <a:buFont typeface="+mj-lt"/>
              <a:buAutoNum type="arabicPeriod"/>
            </a:pPr>
            <a:r>
              <a:rPr lang="en-US" sz="1600" dirty="0" smtClean="0"/>
              <a:t>Be aware of and contest the life-denying connotations of words and euphemisms used in titles of art works; </a:t>
            </a:r>
            <a:r>
              <a:rPr lang="en-US" sz="1600" i="1" dirty="0" smtClean="0"/>
              <a:t>choice</a:t>
            </a:r>
            <a:r>
              <a:rPr lang="en-US" sz="1600" dirty="0" smtClean="0"/>
              <a:t> in any work, for example, may refer to </a:t>
            </a:r>
            <a:r>
              <a:rPr lang="en-US" sz="1600" i="1" dirty="0" smtClean="0"/>
              <a:t>abortion</a:t>
            </a:r>
            <a:r>
              <a:rPr lang="en-US" sz="1600" dirty="0" smtClean="0"/>
              <a:t>.</a:t>
            </a:r>
            <a:endParaRPr lang="en-US" sz="1600" dirty="0"/>
          </a:p>
          <a:p>
            <a:pPr marL="457200" indent="-457200">
              <a:buFont typeface="+mj-lt"/>
              <a:buAutoNum type="arabicPeriod"/>
            </a:pPr>
            <a:r>
              <a:rPr lang="en-US" sz="1600" dirty="0" smtClean="0"/>
              <a:t>Suggest that artists use various technological means to illustrate the groups of humans targeted by anti-lifers (the unborn, the handicapped newborn, and the elderly); </a:t>
            </a:r>
            <a:r>
              <a:rPr lang="en-US" sz="1600" dirty="0"/>
              <a:t>when they agree, finance their efforts or buy their works</a:t>
            </a:r>
            <a:r>
              <a:rPr lang="en-US" sz="1600" dirty="0" smtClean="0"/>
              <a:t>.</a:t>
            </a:r>
          </a:p>
          <a:p>
            <a:pPr marL="457200" indent="-457200">
              <a:buFont typeface="+mj-lt"/>
              <a:buAutoNum type="arabicPeriod"/>
            </a:pPr>
            <a:r>
              <a:rPr lang="en-US" sz="1600" dirty="0" smtClean="0"/>
              <a:t>Use </a:t>
            </a:r>
            <a:r>
              <a:rPr lang="en-US" sz="1600" dirty="0"/>
              <a:t>social media to promote specific life-affirming works</a:t>
            </a:r>
            <a:r>
              <a:rPr lang="en-US" sz="1600" dirty="0" smtClean="0"/>
              <a:t>.</a:t>
            </a: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solidFill>
                  <a:srgbClr val="000000"/>
                </a:solidFill>
              </a:rPr>
              <a:pPr>
                <a:defRPr/>
              </a:pPr>
              <a:t>24</a:t>
            </a:fld>
            <a:endParaRPr lang="en-US" dirty="0">
              <a:solidFill>
                <a:srgbClr val="000000"/>
              </a:solidFill>
            </a:endParaRPr>
          </a:p>
        </p:txBody>
      </p:sp>
      <p:pic>
        <p:nvPicPr>
          <p:cNvPr id="10" name="Content Placeholder 9"/>
          <p:cNvPicPr>
            <a:picLocks noGrp="1"/>
          </p:cNvPicPr>
          <p:nvPr>
            <p:ph sz="half" idx="2"/>
          </p:nvPr>
        </p:nvPicPr>
        <p:blipFill rotWithShape="1">
          <a:blip r:embed="rId2"/>
          <a:srcRect l="36378" t="20526" r="21154" b="5489"/>
          <a:stretch/>
        </p:blipFill>
        <p:spPr bwMode="auto">
          <a:xfrm>
            <a:off x="4267200" y="1523999"/>
            <a:ext cx="4343400" cy="4648201"/>
          </a:xfrm>
          <a:prstGeom prst="rect">
            <a:avLst/>
          </a:prstGeom>
          <a:ln>
            <a:noFill/>
          </a:ln>
          <a:effectLst>
            <a:glow rad="139700">
              <a:schemeClr val="accent1">
                <a:satMod val="175000"/>
                <a:alpha val="40000"/>
              </a:schemeClr>
            </a:glo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1026285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487362"/>
          </a:xfrm>
        </p:spPr>
        <p:txBody>
          <a:bodyPr/>
          <a:lstStyle/>
          <a:p>
            <a:pPr lvl="1"/>
            <a:r>
              <a:rPr lang="en-US" sz="2000" dirty="0" smtClean="0">
                <a:latin typeface="+mj-lt"/>
              </a:rPr>
              <a:t>Works Cited in the Complete Paper</a:t>
            </a:r>
            <a:endParaRPr lang="en-US" sz="2000" dirty="0">
              <a:latin typeface="+mj-lt"/>
            </a:endParaRP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solidFill>
                  <a:srgbClr val="000000"/>
                </a:solidFill>
              </a:rPr>
              <a:pPr>
                <a:defRPr/>
              </a:pPr>
              <a:t>25</a:t>
            </a:fld>
            <a:endParaRPr lang="en-US" dirty="0">
              <a:solidFill>
                <a:srgbClr val="000000"/>
              </a:solidFill>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685800"/>
            <a:ext cx="8382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9958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Are They,</a:t>
            </a:r>
            <a:br>
              <a:rPr lang="en-US" dirty="0" smtClean="0"/>
            </a:br>
            <a:r>
              <a:rPr lang="en-US" dirty="0" smtClean="0"/>
              <a:t>Modern Artists…or Loons?</a:t>
            </a:r>
            <a:endParaRPr lang="en-US" dirty="0"/>
          </a:p>
        </p:txBody>
      </p:sp>
      <p:sp>
        <p:nvSpPr>
          <p:cNvPr id="4" name="Content Placeholder 3"/>
          <p:cNvSpPr>
            <a:spLocks noGrp="1"/>
          </p:cNvSpPr>
          <p:nvPr>
            <p:ph sz="half" idx="2"/>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pPr>
                <a:defRPr/>
              </a:pPr>
              <a:t>3</a:t>
            </a:fld>
            <a:endParaRPr lang="en-US" dirty="0"/>
          </a:p>
        </p:txBody>
      </p:sp>
      <p:pic>
        <p:nvPicPr>
          <p:cNvPr id="1026" name="Picture 2" descr="C:\Users\DrJeffKoloze\AppData\Local\Microsoft\Windows\INetCache\IE\4JWF4FHD\7564893868_5760cd2931_z[1].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1625825"/>
            <a:ext cx="4038600" cy="461647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DrJeffKoloze\AppData\Local\Microsoft\Windows\INetCache\IE\3MM2WWUC\postal-service-stamp-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25825"/>
            <a:ext cx="4038600" cy="4616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742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This Art Work</a:t>
            </a:r>
            <a:br>
              <a:rPr lang="en-US" dirty="0" smtClean="0"/>
            </a:br>
            <a:r>
              <a:rPr lang="en-US" dirty="0" smtClean="0"/>
              <a:t>and Who Painted It?</a:t>
            </a:r>
            <a:endParaRPr lang="en-US" dirty="0"/>
          </a:p>
        </p:txBody>
      </p:sp>
      <p:sp>
        <p:nvSpPr>
          <p:cNvPr id="4" name="Slide Number Placeholder 3"/>
          <p:cNvSpPr>
            <a:spLocks noGrp="1"/>
          </p:cNvSpPr>
          <p:nvPr>
            <p:ph type="sldNum" sz="quarter" idx="12"/>
          </p:nvPr>
        </p:nvSpPr>
        <p:spPr/>
        <p:txBody>
          <a:bodyPr/>
          <a:lstStyle/>
          <a:p>
            <a:pPr>
              <a:defRPr/>
            </a:pPr>
            <a:fld id="{2D721E5F-A94F-4540-A0B4-87D16506D100}" type="slidenum">
              <a:rPr lang="en-US" smtClean="0"/>
              <a:pPr>
                <a:defRPr/>
              </a:pPr>
              <a:t>4</a:t>
            </a:fld>
            <a:endParaRPr lang="en-US" dirty="0"/>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4600" y="1600200"/>
            <a:ext cx="4038599"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37895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Andres Serrano’s Photograph </a:t>
            </a:r>
            <a:r>
              <a:rPr lang="en-US" i="1" dirty="0" smtClean="0"/>
              <a:t>Piss Christ</a:t>
            </a:r>
            <a:r>
              <a:rPr lang="en-US" dirty="0" smtClean="0"/>
              <a:t> (1987)</a:t>
            </a:r>
            <a:endParaRPr lang="en-US" dirty="0"/>
          </a:p>
        </p:txBody>
      </p:sp>
      <p:sp>
        <p:nvSpPr>
          <p:cNvPr id="4" name="Slide Number Placeholder 3"/>
          <p:cNvSpPr>
            <a:spLocks noGrp="1"/>
          </p:cNvSpPr>
          <p:nvPr>
            <p:ph type="sldNum" sz="quarter" idx="12"/>
          </p:nvPr>
        </p:nvSpPr>
        <p:spPr/>
        <p:txBody>
          <a:bodyPr/>
          <a:lstStyle/>
          <a:p>
            <a:pPr>
              <a:defRPr/>
            </a:pPr>
            <a:fld id="{2D721E5F-A94F-4540-A0B4-87D16506D100}" type="slidenum">
              <a:rPr lang="en-US" smtClean="0"/>
              <a:pPr>
                <a:defRPr/>
              </a:pPr>
              <a:t>5</a:t>
            </a:fld>
            <a:endParaRPr lang="en-US" dirty="0"/>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4600" y="1616611"/>
            <a:ext cx="4038771" cy="4479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66800" y="6248400"/>
            <a:ext cx="6858000" cy="369332"/>
          </a:xfrm>
          <a:prstGeom prst="rect">
            <a:avLst/>
          </a:prstGeom>
          <a:noFill/>
        </p:spPr>
        <p:txBody>
          <a:bodyPr wrap="square" rtlCol="0">
            <a:spAutoFit/>
          </a:bodyPr>
          <a:lstStyle/>
          <a:p>
            <a:pPr algn="ctr"/>
            <a:r>
              <a:rPr lang="en-US" dirty="0" smtClean="0"/>
              <a:t>Image source credit: Wikipedia.</a:t>
            </a:r>
            <a:endParaRPr lang="en-US" dirty="0"/>
          </a:p>
        </p:txBody>
      </p:sp>
    </p:spTree>
    <p:extLst>
      <p:ext uri="{BB962C8B-B14F-4D97-AF65-F5344CB8AC3E}">
        <p14:creationId xmlns:p14="http://schemas.microsoft.com/office/powerpoint/2010/main" val="38326541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What </a:t>
            </a:r>
            <a:r>
              <a:rPr lang="en-US" dirty="0" smtClean="0"/>
              <a:t>Is This Art Work</a:t>
            </a:r>
            <a:br>
              <a:rPr lang="en-US" dirty="0" smtClean="0"/>
            </a:br>
            <a:r>
              <a:rPr lang="en-US" dirty="0" smtClean="0"/>
              <a:t>and Who Painted It</a:t>
            </a:r>
            <a:r>
              <a:rPr lang="en-US" dirty="0"/>
              <a:t>?</a:t>
            </a: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pPr>
                <a:defRPr/>
              </a:pPr>
              <a:t>6</a:t>
            </a:fld>
            <a:endParaRPr lang="en-US" dirty="0"/>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334" t="11686" r="4047" b="6294"/>
          <a:stretch/>
        </p:blipFill>
        <p:spPr bwMode="auto">
          <a:xfrm>
            <a:off x="2743200" y="1676400"/>
            <a:ext cx="3725839"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13305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Niki Johnson’s</a:t>
            </a:r>
            <a:br>
              <a:rPr lang="en-US" dirty="0" smtClean="0"/>
            </a:br>
            <a:r>
              <a:rPr lang="en-US" i="1" dirty="0" smtClean="0"/>
              <a:t>Eggs Benedict</a:t>
            </a:r>
            <a:r>
              <a:rPr lang="en-US" dirty="0" smtClean="0"/>
              <a:t> (2012)</a:t>
            </a:r>
            <a:endParaRPr lang="en-US" dirty="0"/>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pPr>
                <a:defRPr/>
              </a:pPr>
              <a:t>7</a:t>
            </a:fld>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3279" y="1600200"/>
            <a:ext cx="679744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066800" y="6248400"/>
            <a:ext cx="6858000" cy="369332"/>
          </a:xfrm>
          <a:prstGeom prst="rect">
            <a:avLst/>
          </a:prstGeom>
          <a:noFill/>
        </p:spPr>
        <p:txBody>
          <a:bodyPr wrap="square" rtlCol="0">
            <a:spAutoFit/>
          </a:bodyPr>
          <a:lstStyle/>
          <a:p>
            <a:pPr algn="ctr"/>
            <a:r>
              <a:rPr lang="en-US" dirty="0" smtClean="0"/>
              <a:t>Image source credit: Huffington Post.</a:t>
            </a:r>
            <a:endParaRPr lang="en-US" dirty="0"/>
          </a:p>
        </p:txBody>
      </p:sp>
    </p:spTree>
    <p:extLst>
      <p:ext uri="{BB962C8B-B14F-4D97-AF65-F5344CB8AC3E}">
        <p14:creationId xmlns:p14="http://schemas.microsoft.com/office/powerpoint/2010/main" val="1739622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lvl="1"/>
            <a:r>
              <a:rPr lang="en-US" sz="3400" dirty="0" smtClean="0">
                <a:latin typeface="+mj-lt"/>
              </a:rPr>
              <a:t>Cindy Sherman Entry on</a:t>
            </a:r>
            <a:br>
              <a:rPr lang="en-US" sz="3400" dirty="0" smtClean="0">
                <a:latin typeface="+mj-lt"/>
              </a:rPr>
            </a:br>
            <a:r>
              <a:rPr lang="en-US" sz="3400" dirty="0" smtClean="0">
                <a:latin typeface="+mj-lt"/>
              </a:rPr>
              <a:t>Metropolitan Museum of Art Website:</a:t>
            </a:r>
            <a:endParaRPr lang="en-US" sz="3400" dirty="0">
              <a:latin typeface="+mj-lt"/>
            </a:endParaRP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pPr>
                <a:defRPr/>
              </a:pPr>
              <a:t>8</a:t>
            </a:fld>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447800"/>
            <a:ext cx="7924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Left Arrow 10"/>
          <p:cNvSpPr/>
          <p:nvPr/>
        </p:nvSpPr>
        <p:spPr>
          <a:xfrm rot="20728608" flipH="1">
            <a:off x="3444406" y="4662396"/>
            <a:ext cx="2407755" cy="8838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2814783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lvl="1"/>
            <a:r>
              <a:rPr lang="en-US" sz="3800" dirty="0" smtClean="0">
                <a:latin typeface="+mj-lt"/>
              </a:rPr>
              <a:t>Jennifer Bartlett Entry on</a:t>
            </a:r>
            <a:br>
              <a:rPr lang="en-US" sz="3800" dirty="0" smtClean="0">
                <a:latin typeface="+mj-lt"/>
              </a:rPr>
            </a:br>
            <a:r>
              <a:rPr lang="en-US" sz="3800" dirty="0" smtClean="0">
                <a:latin typeface="+mj-lt"/>
              </a:rPr>
              <a:t>Museum of Modern Art Website:</a:t>
            </a:r>
            <a:endParaRPr lang="en-US" sz="3800" dirty="0">
              <a:latin typeface="+mj-lt"/>
            </a:endParaRP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solidFill>
                  <a:srgbClr val="000000"/>
                </a:solidFill>
              </a:rPr>
              <a:pPr>
                <a:defRPr/>
              </a:pPr>
              <a:t>9</a:t>
            </a:fld>
            <a:endParaRPr lang="en-US" dirty="0">
              <a:solidFill>
                <a:srgbClr val="000000"/>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739814"/>
            <a:ext cx="7696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114984">
            <a:off x="2101388" y="3567147"/>
            <a:ext cx="2092963" cy="1474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675940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3">
      <a:dk1>
        <a:srgbClr val="000000"/>
      </a:dk1>
      <a:lt1>
        <a:srgbClr val="A50021"/>
      </a:lt1>
      <a:dk2>
        <a:srgbClr val="000000"/>
      </a:dk2>
      <a:lt2>
        <a:srgbClr val="808080"/>
      </a:lt2>
      <a:accent1>
        <a:srgbClr val="BBE0E3"/>
      </a:accent1>
      <a:accent2>
        <a:srgbClr val="333399"/>
      </a:accent2>
      <a:accent3>
        <a:srgbClr val="CFAAAB"/>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A50021"/>
        </a:lt1>
        <a:dk2>
          <a:srgbClr val="000000"/>
        </a:dk2>
        <a:lt2>
          <a:srgbClr val="808080"/>
        </a:lt2>
        <a:accent1>
          <a:srgbClr val="BBE0E3"/>
        </a:accent1>
        <a:accent2>
          <a:srgbClr val="333399"/>
        </a:accent2>
        <a:accent3>
          <a:srgbClr val="CFAAA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3">
    <a:dk1>
      <a:srgbClr val="000000"/>
    </a:dk1>
    <a:lt1>
      <a:srgbClr val="A50021"/>
    </a:lt1>
    <a:dk2>
      <a:srgbClr val="000000"/>
    </a:dk2>
    <a:lt2>
      <a:srgbClr val="808080"/>
    </a:lt2>
    <a:accent1>
      <a:srgbClr val="BBE0E3"/>
    </a:accent1>
    <a:accent2>
      <a:srgbClr val="333399"/>
    </a:accent2>
    <a:accent3>
      <a:srgbClr val="CFAAAB"/>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Origin</Template>
  <TotalTime>10164</TotalTime>
  <Words>1183</Words>
  <Application>Microsoft Office PowerPoint</Application>
  <PresentationFormat>On-screen Show (4:3)</PresentationFormat>
  <Paragraphs>86</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Default Design</vt:lpstr>
      <vt:lpstr>Life-Affirming Technology in Modern Art: Reviewing Major Works of the Abstract and Plastic Arts in Selected Museum Galleries and on Websites   PowerPoint to Accompany LifeTech Conference Presentation Dayton, Ohio 12 September 2015  Dr. Jeff Koloze DrJeffKoloze@att.net 216-262-3511  </vt:lpstr>
      <vt:lpstr>Presentation Outline</vt:lpstr>
      <vt:lpstr>Which Are They, Modern Artists…or Loons?</vt:lpstr>
      <vt:lpstr>What Is This Art Work and Who Painted It?</vt:lpstr>
      <vt:lpstr>Andres Serrano’s Photograph Piss Christ (1987)</vt:lpstr>
      <vt:lpstr>What Is This Art Work and Who Painted It?</vt:lpstr>
      <vt:lpstr>Niki Johnson’s Eggs Benedict (2012)</vt:lpstr>
      <vt:lpstr>Cindy Sherman Entry on Metropolitan Museum of Art Website:</vt:lpstr>
      <vt:lpstr>Jennifer Bartlett Entry on Museum of Modern Art Website:</vt:lpstr>
      <vt:lpstr>Commentary on Josephine Pryde’s Work in Museum of Modern Art:</vt:lpstr>
      <vt:lpstr>Technology in Modern Art</vt:lpstr>
      <vt:lpstr>Museums Visited or Online Collections Searched (*)</vt:lpstr>
      <vt:lpstr>Andrea del Sarto’s Madonna and Child (ca. 1530)</vt:lpstr>
      <vt:lpstr>Salvador Dali’s Madonna of Port Lligat (1949)</vt:lpstr>
      <vt:lpstr>William Wetmore Story’s Medea (1866)</vt:lpstr>
      <vt:lpstr>William Wetmore Story’s Medea (1866)</vt:lpstr>
      <vt:lpstr>Louise Bourgeois’ Maman (1999)</vt:lpstr>
      <vt:lpstr>Mary Cate Carroll's American Liberty Upside Down (1983)</vt:lpstr>
      <vt:lpstr>Mary Cate Carroll's American Liberty Upside Down (1983)</vt:lpstr>
      <vt:lpstr>Carroll’s Commentary on Censorship of American Liberty Upside Down</vt:lpstr>
      <vt:lpstr>Bill Viola’s Nantes Triptych (1992)</vt:lpstr>
      <vt:lpstr>Bill Viola’s Nantes Triptych (1992)</vt:lpstr>
      <vt:lpstr>Manchester’s Commentary on Viola’s Nantes Triptych</vt:lpstr>
      <vt:lpstr>Strategies for Discovering and Promoting Life-Affirming Content in Art</vt:lpstr>
      <vt:lpstr>Works Cited in the Complete Paper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Meets Rhetoric</dc:title>
  <dc:creator>Jeff Koloze, Ph.D.</dc:creator>
  <cp:lastModifiedBy>DrJeffKoloze</cp:lastModifiedBy>
  <cp:revision>1141</cp:revision>
  <cp:lastPrinted>2013-02-11T15:43:40Z</cp:lastPrinted>
  <dcterms:created xsi:type="dcterms:W3CDTF">2004-04-15T18:45:28Z</dcterms:created>
  <dcterms:modified xsi:type="dcterms:W3CDTF">2015-09-11T02:03:42Z</dcterms:modified>
</cp:coreProperties>
</file>