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64" r:id="rId3"/>
    <p:sldId id="286" r:id="rId4"/>
    <p:sldId id="285" r:id="rId5"/>
    <p:sldId id="287" r:id="rId6"/>
    <p:sldId id="288" r:id="rId7"/>
    <p:sldId id="289" r:id="rId8"/>
    <p:sldId id="290" r:id="rId9"/>
    <p:sldId id="291" r:id="rId10"/>
    <p:sldId id="293" r:id="rId11"/>
    <p:sldId id="280" r:id="rId12"/>
    <p:sldId id="279" r:id="rId13"/>
    <p:sldId id="295" r:id="rId14"/>
    <p:sldId id="281" r:id="rId15"/>
    <p:sldId id="283" r:id="rId16"/>
    <p:sldId id="296" r:id="rId17"/>
    <p:sldId id="28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iversity of Phoenix"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66CCFF"/>
    <a:srgbClr val="FF7C80"/>
    <a:srgbClr val="0066FF"/>
    <a:srgbClr val="0099FF"/>
    <a:srgbClr val="FFFFFF"/>
    <a:srgbClr val="FFCC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9" autoAdjust="0"/>
    <p:restoredTop sz="94542" autoAdjust="0"/>
  </p:normalViewPr>
  <p:slideViewPr>
    <p:cSldViewPr>
      <p:cViewPr varScale="1">
        <p:scale>
          <a:sx n="80" d="100"/>
          <a:sy n="80" d="100"/>
        </p:scale>
        <p:origin x="-7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6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6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6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BBE0A22-733B-4D03-8305-5358A24E51E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820A320-B53C-4D64-955C-4873E8359AA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0D15701-EEC8-45B4-877F-9242596F017E}" type="datetime1">
              <a:rPr lang="en-US"/>
              <a:pPr>
                <a:defRPr/>
              </a:pPr>
              <a:t>6/15/2011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41818E22-48B8-4002-ADCC-235B59E9AD2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263B95B-90D4-48BD-9BF6-01E2945A0491}" type="datetime1">
              <a:rPr lang="en-US"/>
              <a:pPr>
                <a:defRPr/>
              </a:pPr>
              <a:t>6/15/2011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CB7D6190-15A7-4156-A0AB-6E1D657D44B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2ABC63D-C736-4E53-B21B-CBE7F417F03D}" type="datetime1">
              <a:rPr lang="en-US"/>
              <a:pPr>
                <a:defRPr/>
              </a:pPr>
              <a:t>6/15/2011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D54B184E-8BA9-4D2A-B0D5-15CEF702420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CC2158D-465C-42C4-A904-372A93BA138B}" type="datetime1">
              <a:rPr lang="en-US"/>
              <a:pPr>
                <a:defRPr/>
              </a:pPr>
              <a:t>6/15/2011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39EC495D-F5B2-42C4-B0CE-A607F980F62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2D0FCFFB-6A25-4D86-B0F4-ECC843C91ECB}" type="datetime1">
              <a:rPr lang="en-US"/>
              <a:pPr>
                <a:defRPr/>
              </a:pPr>
              <a:t>6/15/2011</a:t>
            </a:fld>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8" name="Rectangle 6"/>
          <p:cNvSpPr>
            <a:spLocks noGrp="1" noChangeArrowheads="1"/>
          </p:cNvSpPr>
          <p:nvPr>
            <p:ph type="sldNum" sz="quarter" idx="12"/>
          </p:nvPr>
        </p:nvSpPr>
        <p:spPr>
          <a:ln/>
        </p:spPr>
        <p:txBody>
          <a:bodyPr/>
          <a:lstStyle>
            <a:lvl1pPr>
              <a:defRPr/>
            </a:lvl1pPr>
          </a:lstStyle>
          <a:p>
            <a:pPr>
              <a:defRPr/>
            </a:pPr>
            <a:fld id="{0831E7AD-588A-4666-B566-96C18F5BDF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92E8998-03C2-48D5-86A8-63718D576C6E}" type="datetime1">
              <a:rPr lang="en-US"/>
              <a:pPr>
                <a:defRPr/>
              </a:pPr>
              <a:t>6/15/2011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2D721E5F-A94F-4540-A0B4-87D16506D10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CB02D9E-3328-40B3-878B-62AD87FDFFF6}" type="datetime1">
              <a:rPr lang="en-US"/>
              <a:pPr>
                <a:defRPr/>
              </a:pPr>
              <a:t>6/15/2011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6" name="Rectangle 6"/>
          <p:cNvSpPr>
            <a:spLocks noGrp="1" noChangeArrowheads="1"/>
          </p:cNvSpPr>
          <p:nvPr>
            <p:ph type="sldNum" sz="quarter" idx="12"/>
          </p:nvPr>
        </p:nvSpPr>
        <p:spPr>
          <a:ln/>
        </p:spPr>
        <p:txBody>
          <a:bodyPr/>
          <a:lstStyle>
            <a:lvl1pPr>
              <a:defRPr/>
            </a:lvl1pPr>
          </a:lstStyle>
          <a:p>
            <a:pPr>
              <a:defRPr/>
            </a:pPr>
            <a:fld id="{77770D28-EF84-49A4-B7B6-5B710FD054C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EC12DE0-CBF9-4FFC-B87A-590BBE3C26D5}" type="datetime1">
              <a:rPr lang="en-US"/>
              <a:pPr>
                <a:defRPr/>
              </a:pPr>
              <a:t>6/15/2011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D5035DCD-9994-4D91-98FA-2C090F90D4D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B7700BB-F81A-4E8E-B521-49CCE327277D}" type="datetime1">
              <a:rPr lang="en-US"/>
              <a:pPr>
                <a:defRPr/>
              </a:pPr>
              <a:t>6/15/2011</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9" name="Rectangle 6"/>
          <p:cNvSpPr>
            <a:spLocks noGrp="1" noChangeArrowheads="1"/>
          </p:cNvSpPr>
          <p:nvPr>
            <p:ph type="sldNum" sz="quarter" idx="12"/>
          </p:nvPr>
        </p:nvSpPr>
        <p:spPr>
          <a:ln/>
        </p:spPr>
        <p:txBody>
          <a:bodyPr/>
          <a:lstStyle>
            <a:lvl1pPr>
              <a:defRPr/>
            </a:lvl1pPr>
          </a:lstStyle>
          <a:p>
            <a:pPr>
              <a:defRPr/>
            </a:pPr>
            <a:fld id="{53933A3D-7D0F-4F62-93BE-9D1424BAF2D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CE5E12A-AA97-401F-8E18-F1BB7ECBAB1B}" type="datetime1">
              <a:rPr lang="en-US"/>
              <a:pPr>
                <a:defRPr/>
              </a:pPr>
              <a:t>6/15/2011</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5" name="Rectangle 6"/>
          <p:cNvSpPr>
            <a:spLocks noGrp="1" noChangeArrowheads="1"/>
          </p:cNvSpPr>
          <p:nvPr>
            <p:ph type="sldNum" sz="quarter" idx="12"/>
          </p:nvPr>
        </p:nvSpPr>
        <p:spPr>
          <a:ln/>
        </p:spPr>
        <p:txBody>
          <a:bodyPr/>
          <a:lstStyle>
            <a:lvl1pPr>
              <a:defRPr/>
            </a:lvl1pPr>
          </a:lstStyle>
          <a:p>
            <a:pPr>
              <a:defRPr/>
            </a:pPr>
            <a:fld id="{9A52DC0B-C20B-48EA-B1F1-AC897FD812B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A4E84D8-9538-437D-83FB-3161E3943A8B}" type="datetime1">
              <a:rPr lang="en-US"/>
              <a:pPr>
                <a:defRPr/>
              </a:pPr>
              <a:t>6/15/2011</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4" name="Rectangle 6"/>
          <p:cNvSpPr>
            <a:spLocks noGrp="1" noChangeArrowheads="1"/>
          </p:cNvSpPr>
          <p:nvPr>
            <p:ph type="sldNum" sz="quarter" idx="12"/>
          </p:nvPr>
        </p:nvSpPr>
        <p:spPr>
          <a:ln/>
        </p:spPr>
        <p:txBody>
          <a:bodyPr/>
          <a:lstStyle>
            <a:lvl1pPr>
              <a:defRPr/>
            </a:lvl1pPr>
          </a:lstStyle>
          <a:p>
            <a:pPr>
              <a:defRPr/>
            </a:pPr>
            <a:fld id="{BB524F34-153F-47C9-AE8E-7C188069614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B18EDB-5845-4C90-B752-4FEC153D9A99}" type="datetime1">
              <a:rPr lang="en-US"/>
              <a:pPr>
                <a:defRPr/>
              </a:pPr>
              <a:t>6/15/2011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376BA91A-FE77-489A-8EC2-0B841BED70C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EE02902-EFF6-455B-992C-4F9DD438128D}" type="datetime1">
              <a:rPr lang="en-US"/>
              <a:pPr>
                <a:defRPr/>
              </a:pPr>
              <a:t>6/15/2011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Revised 3-16-09</a:t>
            </a:r>
          </a:p>
        </p:txBody>
      </p:sp>
      <p:sp>
        <p:nvSpPr>
          <p:cNvPr id="7" name="Rectangle 6"/>
          <p:cNvSpPr>
            <a:spLocks noGrp="1" noChangeArrowheads="1"/>
          </p:cNvSpPr>
          <p:nvPr>
            <p:ph type="sldNum" sz="quarter" idx="12"/>
          </p:nvPr>
        </p:nvSpPr>
        <p:spPr>
          <a:ln/>
        </p:spPr>
        <p:txBody>
          <a:bodyPr/>
          <a:lstStyle>
            <a:lvl1pPr>
              <a:defRPr/>
            </a:lvl1pPr>
          </a:lstStyle>
          <a:p>
            <a:pPr>
              <a:defRPr/>
            </a:pPr>
            <a:fld id="{07389A5B-0B3A-4CBC-967A-B267E74282A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01E26AF2-2A93-47AA-A883-2666F9F8CD45}" type="datetime1">
              <a:rPr lang="en-US"/>
              <a:pPr>
                <a:defRPr/>
              </a:pPr>
              <a:t>6/15/2011</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Revised 3-16-09</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1501A2B-94CF-425E-A746-2A5CD982A6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609600" y="762000"/>
            <a:ext cx="7772400" cy="5257800"/>
          </a:xfrm>
        </p:spPr>
        <p:txBody>
          <a:bodyPr/>
          <a:lstStyle/>
          <a:p>
            <a:pPr eaLnBrk="1" hangingPunct="1"/>
            <a:r>
              <a:rPr lang="en-US" sz="2600" b="1" smtClean="0">
                <a:latin typeface="Bookman Old Style" pitchFamily="18" charset="0"/>
              </a:rPr>
              <a:t>Contemporary Jewish Fiction on Abortion:</a:t>
            </a:r>
            <a:br>
              <a:rPr lang="en-US" sz="2600" b="1" smtClean="0">
                <a:latin typeface="Bookman Old Style" pitchFamily="18" charset="0"/>
              </a:rPr>
            </a:br>
            <a:r>
              <a:rPr lang="en-US" sz="2600" b="1" smtClean="0">
                <a:latin typeface="Bookman Old Style" pitchFamily="18" charset="0"/>
              </a:rPr>
              <a:t>Ethical Considerations of Abortion</a:t>
            </a:r>
            <a:br>
              <a:rPr lang="en-US" sz="2600" b="1" smtClean="0">
                <a:latin typeface="Bookman Old Style" pitchFamily="18" charset="0"/>
              </a:rPr>
            </a:br>
            <a:r>
              <a:rPr lang="en-US" sz="2600" b="1" smtClean="0">
                <a:latin typeface="Bookman Old Style" pitchFamily="18" charset="0"/>
              </a:rPr>
              <a:t>from Various Responsa and Their Absence</a:t>
            </a:r>
            <a:br>
              <a:rPr lang="en-US" sz="2600" b="1" smtClean="0">
                <a:latin typeface="Bookman Old Style" pitchFamily="18" charset="0"/>
              </a:rPr>
            </a:br>
            <a:r>
              <a:rPr lang="en-US" sz="2600" b="1" smtClean="0">
                <a:latin typeface="Bookman Old Style" pitchFamily="18" charset="0"/>
              </a:rPr>
              <a:t>in Recent Jewish-American Fiction</a:t>
            </a:r>
            <a:r>
              <a:rPr lang="en-US" sz="2600" smtClean="0">
                <a:latin typeface="Bookman Old Style" pitchFamily="18" charset="0"/>
              </a:rPr>
              <a:t/>
            </a:r>
            <a:br>
              <a:rPr lang="en-US" sz="2600" smtClean="0">
                <a:latin typeface="Bookman Old Style" pitchFamily="18" charset="0"/>
              </a:rPr>
            </a:br>
            <a:r>
              <a:rPr lang="en-US" sz="2200" smtClean="0">
                <a:latin typeface="Bookman Old Style" pitchFamily="18" charset="0"/>
              </a:rPr>
              <a:t/>
            </a:r>
            <a:br>
              <a:rPr lang="en-US" sz="2200" smtClean="0">
                <a:latin typeface="Bookman Old Style" pitchFamily="18" charset="0"/>
              </a:rPr>
            </a:br>
            <a:r>
              <a:rPr lang="en-US" sz="1800" smtClean="0">
                <a:latin typeface="Bookman Old Style" pitchFamily="18" charset="0"/>
              </a:rPr>
              <a:t>PowerPoint to Accompany Paper Presentation</a:t>
            </a:r>
            <a:br>
              <a:rPr lang="en-US" sz="1800" smtClean="0">
                <a:latin typeface="Bookman Old Style" pitchFamily="18" charset="0"/>
              </a:rPr>
            </a:br>
            <a:r>
              <a:rPr lang="en-US" sz="1800" smtClean="0">
                <a:latin typeface="Bookman Old Style" pitchFamily="18" charset="0"/>
              </a:rPr>
              <a:t>at Life and Learning XXI</a:t>
            </a:r>
            <a:br>
              <a:rPr lang="en-US" sz="1800" smtClean="0">
                <a:latin typeface="Bookman Old Style" pitchFamily="18" charset="0"/>
              </a:rPr>
            </a:br>
            <a:r>
              <a:rPr lang="en-US" sz="1800" smtClean="0">
                <a:latin typeface="Bookman Old Style" pitchFamily="18" charset="0"/>
              </a:rPr>
              <a:t>Annual Conference of University Faculty for Life</a:t>
            </a:r>
            <a:br>
              <a:rPr lang="en-US" sz="1800" smtClean="0">
                <a:latin typeface="Bookman Old Style" pitchFamily="18" charset="0"/>
              </a:rPr>
            </a:br>
            <a:r>
              <a:rPr lang="en-US" sz="1600" smtClean="0">
                <a:latin typeface="Bookman Old Style" pitchFamily="18" charset="0"/>
              </a:rPr>
              <a:t/>
            </a:r>
            <a:br>
              <a:rPr lang="en-US" sz="1600" smtClean="0">
                <a:latin typeface="Bookman Old Style" pitchFamily="18" charset="0"/>
              </a:rPr>
            </a:br>
            <a:r>
              <a:rPr lang="en-US" sz="1600" smtClean="0">
                <a:latin typeface="Bookman Old Style" pitchFamily="18" charset="0"/>
              </a:rPr>
              <a:t>Jeff Koloze, Ph.D.</a:t>
            </a:r>
            <a:br>
              <a:rPr lang="en-US" sz="1600" smtClean="0">
                <a:latin typeface="Bookman Old Style" pitchFamily="18" charset="0"/>
              </a:rPr>
            </a:br>
            <a:r>
              <a:rPr lang="en-US" sz="1600" smtClean="0">
                <a:latin typeface="Bookman Old Style" pitchFamily="18" charset="0"/>
              </a:rPr>
              <a:t>Senior Research Fellow</a:t>
            </a:r>
            <a:br>
              <a:rPr lang="en-US" sz="1600" smtClean="0">
                <a:latin typeface="Bookman Old Style" pitchFamily="18" charset="0"/>
              </a:rPr>
            </a:br>
            <a:r>
              <a:rPr lang="en-US" sz="1600" smtClean="0">
                <a:latin typeface="Bookman Old Style" pitchFamily="18" charset="0"/>
              </a:rPr>
              <a:t>University of Phoenix, Columbus, Ohio Campus*</a:t>
            </a:r>
            <a:br>
              <a:rPr lang="en-US" sz="1600" smtClean="0">
                <a:latin typeface="Bookman Old Style" pitchFamily="18" charset="0"/>
              </a:rPr>
            </a:br>
            <a:r>
              <a:rPr lang="en-US" sz="1600" smtClean="0">
                <a:latin typeface="Bookman Old Style" pitchFamily="18" charset="0"/>
              </a:rPr>
              <a:t/>
            </a:r>
            <a:br>
              <a:rPr lang="en-US" sz="1600" smtClean="0">
                <a:latin typeface="Bookman Old Style" pitchFamily="18" charset="0"/>
              </a:rPr>
            </a:br>
            <a:r>
              <a:rPr lang="en-US" sz="1200" smtClean="0">
                <a:latin typeface="Bookman Old Style" pitchFamily="18" charset="0"/>
              </a:rPr>
              <a:t>*  For identification purposes only; does not imply endorsement by the Apollo Group,</a:t>
            </a:r>
            <a:br>
              <a:rPr lang="en-US" sz="1200" smtClean="0">
                <a:latin typeface="Bookman Old Style" pitchFamily="18" charset="0"/>
              </a:rPr>
            </a:br>
            <a:r>
              <a:rPr lang="en-US" sz="1200" smtClean="0">
                <a:latin typeface="Bookman Old Style" pitchFamily="18" charset="0"/>
              </a:rPr>
              <a:t>the for-profit company that owns the University of Phoenix.</a:t>
            </a:r>
            <a:br>
              <a:rPr lang="en-US" sz="1200" smtClean="0">
                <a:latin typeface="Bookman Old Style" pitchFamily="18" charset="0"/>
              </a:rPr>
            </a:br>
            <a:r>
              <a:rPr lang="en-US" sz="1200" smtClean="0">
                <a:latin typeface="Bookman Old Style" pitchFamily="18" charset="0"/>
              </a:rPr>
              <a:t>© 2011, Jeff Koloze, Ph.D.</a:t>
            </a:r>
            <a:endParaRPr lang="en-US" sz="1500" smtClean="0">
              <a:latin typeface="Bookman Old Style" pitchFamily="18" charset="0"/>
            </a:endParaRPr>
          </a:p>
        </p:txBody>
      </p:sp>
      <p:sp>
        <p:nvSpPr>
          <p:cNvPr id="17410" name="Slide Number Placeholder 3"/>
          <p:cNvSpPr>
            <a:spLocks noGrp="1"/>
          </p:cNvSpPr>
          <p:nvPr>
            <p:ph type="sldNum" sz="quarter" idx="12"/>
          </p:nvPr>
        </p:nvSpPr>
        <p:spPr>
          <a:noFill/>
        </p:spPr>
        <p:txBody>
          <a:bodyPr/>
          <a:lstStyle/>
          <a:p>
            <a:endParaRPr lang="en-US" smtClean="0"/>
          </a:p>
        </p:txBody>
      </p:sp>
      <p:sp>
        <p:nvSpPr>
          <p:cNvPr id="17411" name="Footer Placeholder 4"/>
          <p:cNvSpPr>
            <a:spLocks noGrp="1"/>
          </p:cNvSpPr>
          <p:nvPr>
            <p:ph type="ftr" sz="quarter" idx="11"/>
          </p:nvPr>
        </p:nvSpPr>
        <p:spPr>
          <a:noFill/>
        </p:spPr>
        <p:txBody>
          <a:bodyPr/>
          <a:lstStyle/>
          <a:p>
            <a:endParaRPr lang="en-US"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sldNum" sz="quarter" idx="12"/>
          </p:nvPr>
        </p:nvSpPr>
        <p:spPr>
          <a:noFill/>
        </p:spPr>
        <p:txBody>
          <a:bodyPr/>
          <a:lstStyle/>
          <a:p>
            <a:fld id="{1546C45E-FE17-48A5-8CCB-649F2BD7B918}" type="slidenum">
              <a:rPr lang="en-US" smtClean="0"/>
              <a:pPr/>
              <a:t>10</a:t>
            </a:fld>
            <a:endParaRPr lang="en-US" smtClean="0"/>
          </a:p>
        </p:txBody>
      </p:sp>
      <p:sp>
        <p:nvSpPr>
          <p:cNvPr id="27650" name="Rectangle 2"/>
          <p:cNvSpPr>
            <a:spLocks noGrp="1" noChangeArrowheads="1"/>
          </p:cNvSpPr>
          <p:nvPr>
            <p:ph type="title"/>
          </p:nvPr>
        </p:nvSpPr>
        <p:spPr/>
        <p:txBody>
          <a:bodyPr/>
          <a:lstStyle/>
          <a:p>
            <a:r>
              <a:rPr lang="en-US" sz="3200" smtClean="0">
                <a:latin typeface="Bookman Old Style" pitchFamily="18" charset="0"/>
              </a:rPr>
              <a:t>II.  Critical Commentary on</a:t>
            </a:r>
            <a:br>
              <a:rPr lang="en-US" sz="3200" smtClean="0">
                <a:latin typeface="Bookman Old Style" pitchFamily="18" charset="0"/>
              </a:rPr>
            </a:br>
            <a:r>
              <a:rPr lang="en-US" sz="3200" smtClean="0">
                <a:latin typeface="Bookman Old Style" pitchFamily="18" charset="0"/>
              </a:rPr>
              <a:t>Abortion in Jewish Fiction</a:t>
            </a:r>
          </a:p>
        </p:txBody>
      </p:sp>
      <p:sp>
        <p:nvSpPr>
          <p:cNvPr id="27651" name="Rectangle 3"/>
          <p:cNvSpPr>
            <a:spLocks noGrp="1" noChangeArrowheads="1"/>
          </p:cNvSpPr>
          <p:nvPr>
            <p:ph sz="half" idx="1"/>
          </p:nvPr>
        </p:nvSpPr>
        <p:spPr/>
        <p:txBody>
          <a:bodyPr/>
          <a:lstStyle/>
          <a:p>
            <a:pPr>
              <a:buFontTx/>
              <a:buNone/>
            </a:pPr>
            <a:r>
              <a:rPr lang="en-US" sz="1800" smtClean="0">
                <a:latin typeface="Bookman Old Style" pitchFamily="18" charset="0"/>
              </a:rPr>
              <a:t>	</a:t>
            </a:r>
            <a:r>
              <a:rPr lang="en-US" sz="1800" smtClean="0">
                <a:solidFill>
                  <a:srgbClr val="000000"/>
                </a:solidFill>
                <a:latin typeface="Bookman Old Style" pitchFamily="18" charset="0"/>
                <a:cs typeface="Times New Roman" pitchFamily="18" charset="0"/>
              </a:rPr>
              <a:t>Almost every major aspect of Jewish life is dealt with in the saga: Zionism, socialism, atheism (straight and devout), unionism, religious intermarriage, politics (within the Jewish community and in relation to the “outside” American community), anti-Semitism, education (both religious and “worldly”), Hasidism, secularism, assimilation, the Jew in industry, in business large and small. (Levin 69)</a:t>
            </a:r>
            <a:endParaRPr lang="en-US" sz="1800" smtClean="0">
              <a:latin typeface="Bookman Old Style" pitchFamily="18" charset="0"/>
            </a:endParaRPr>
          </a:p>
        </p:txBody>
      </p:sp>
      <p:sp>
        <p:nvSpPr>
          <p:cNvPr id="27652" name="Rectangle 4"/>
          <p:cNvSpPr>
            <a:spLocks noGrp="1" noChangeArrowheads="1"/>
          </p:cNvSpPr>
          <p:nvPr>
            <p:ph sz="half" idx="2"/>
          </p:nvPr>
        </p:nvSpPr>
        <p:spPr/>
        <p:txBody>
          <a:bodyPr/>
          <a:lstStyle/>
          <a:p>
            <a:pPr>
              <a:buFontTx/>
              <a:buNone/>
            </a:pPr>
            <a:r>
              <a:rPr lang="en-US" sz="1800" smtClean="0">
                <a:latin typeface="Bookman Old Style" pitchFamily="18" charset="0"/>
              </a:rPr>
              <a:t>	To be sure, American Jews continue to grapple on their own distinct terms with a host of mainstream issues.  I am thinking, specifically, of the heightened tensions between Jewish and African Americans, the influx of Russian Jews into Jewish-American neighbor-hoods, the ethnic cleansing in the former Yugoslavia, the curious alliance between Jewish neoconservatives and the Christian right, and, of course, the turmoil in the Middle East.  (Furman 200)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7DCFABD4-7505-468F-8755-8F7EF6C4474F}" type="slidenum">
              <a:rPr lang="en-US" sz="1400"/>
              <a:pPr algn="r"/>
              <a:t>11</a:t>
            </a:fld>
            <a:endParaRPr lang="en-US" sz="1400"/>
          </a:p>
        </p:txBody>
      </p:sp>
      <p:sp>
        <p:nvSpPr>
          <p:cNvPr id="28674" name="Rectangle 2"/>
          <p:cNvSpPr>
            <a:spLocks noGrp="1" noChangeArrowheads="1"/>
          </p:cNvSpPr>
          <p:nvPr>
            <p:ph type="title" idx="4294967295"/>
          </p:nvPr>
        </p:nvSpPr>
        <p:spPr/>
        <p:txBody>
          <a:bodyPr/>
          <a:lstStyle/>
          <a:p>
            <a:pPr marL="1117600" indent="-1117600"/>
            <a:r>
              <a:rPr lang="en-US" sz="4000" smtClean="0">
                <a:latin typeface="Bookman Old Style" pitchFamily="18" charset="0"/>
              </a:rPr>
              <a:t>III.  Examination of the Literature: Absence</a:t>
            </a:r>
          </a:p>
        </p:txBody>
      </p:sp>
      <p:sp>
        <p:nvSpPr>
          <p:cNvPr id="28675" name="Rectangle 3"/>
          <p:cNvSpPr>
            <a:spLocks noGrp="1" noChangeArrowheads="1"/>
          </p:cNvSpPr>
          <p:nvPr>
            <p:ph type="body" idx="4294967295"/>
          </p:nvPr>
        </p:nvSpPr>
        <p:spPr>
          <a:xfrm>
            <a:off x="457200" y="1981200"/>
            <a:ext cx="8229600" cy="4144963"/>
          </a:xfrm>
        </p:spPr>
        <p:txBody>
          <a:bodyPr/>
          <a:lstStyle/>
          <a:p>
            <a:pPr marL="812800" indent="-812800">
              <a:buFont typeface="Wingdings" pitchFamily="2" charset="2"/>
              <a:buChar char="§"/>
            </a:pPr>
            <a:r>
              <a:rPr lang="en-US" sz="2800" smtClean="0">
                <a:latin typeface="Bookman Old Style" pitchFamily="18" charset="0"/>
              </a:rPr>
              <a:t>Humanity of the unborn child not suggested</a:t>
            </a:r>
          </a:p>
          <a:p>
            <a:pPr marL="812800" indent="-812800">
              <a:buFont typeface="Wingdings" pitchFamily="2" charset="2"/>
              <a:buChar char="§"/>
            </a:pPr>
            <a:r>
              <a:rPr lang="en-US" sz="2800" smtClean="0">
                <a:latin typeface="Bookman Old Style" pitchFamily="18" charset="0"/>
              </a:rPr>
              <a:t>Rights and responsibilities of the father subordinate to the mother</a:t>
            </a:r>
          </a:p>
          <a:p>
            <a:pPr marL="812800" indent="-812800">
              <a:buFont typeface="Wingdings" pitchFamily="2" charset="2"/>
              <a:buChar char="§"/>
            </a:pPr>
            <a:r>
              <a:rPr lang="en-US" sz="2800" smtClean="0">
                <a:latin typeface="Bookman Old Style" pitchFamily="18" charset="0"/>
              </a:rPr>
              <a:t>Father usually absent from abortion episodes</a:t>
            </a:r>
          </a:p>
          <a:p>
            <a:pPr marL="812800" indent="-812800">
              <a:buFont typeface="Wingdings" pitchFamily="2" charset="2"/>
              <a:buChar char="§"/>
            </a:pPr>
            <a:r>
              <a:rPr lang="en-US" sz="2800" smtClean="0">
                <a:latin typeface="Bookman Old Style" pitchFamily="18" charset="0"/>
              </a:rPr>
              <a:t>References to rabbinic decisions or principles non-existent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DCAB3D3D-859D-43CF-81F7-88490F2BF7EB}" type="slidenum">
              <a:rPr lang="en-US" sz="1400"/>
              <a:pPr algn="r"/>
              <a:t>12</a:t>
            </a:fld>
            <a:endParaRPr lang="en-US" sz="1400"/>
          </a:p>
        </p:txBody>
      </p:sp>
      <p:sp>
        <p:nvSpPr>
          <p:cNvPr id="29698" name="Rectangle 2"/>
          <p:cNvSpPr>
            <a:spLocks noGrp="1" noChangeArrowheads="1"/>
          </p:cNvSpPr>
          <p:nvPr>
            <p:ph type="title" idx="4294967295"/>
          </p:nvPr>
        </p:nvSpPr>
        <p:spPr/>
        <p:txBody>
          <a:bodyPr/>
          <a:lstStyle/>
          <a:p>
            <a:r>
              <a:rPr lang="en-US" sz="3200" smtClean="0">
                <a:latin typeface="Bookman Old Style" pitchFamily="18" charset="0"/>
              </a:rPr>
              <a:t>III. Sheila Schwartz’</a:t>
            </a:r>
            <a:br>
              <a:rPr lang="en-US" sz="3200" smtClean="0">
                <a:latin typeface="Bookman Old Style" pitchFamily="18" charset="0"/>
              </a:rPr>
            </a:br>
            <a:r>
              <a:rPr lang="en-US" sz="3200" i="1" smtClean="0">
                <a:latin typeface="Bookman Old Style" pitchFamily="18" charset="0"/>
              </a:rPr>
              <a:t>Lies Will Take You Somewhere</a:t>
            </a:r>
            <a:r>
              <a:rPr lang="en-US" sz="3200" smtClean="0">
                <a:latin typeface="Bookman Old Style" pitchFamily="18" charset="0"/>
              </a:rPr>
              <a:t> (2009)</a:t>
            </a:r>
          </a:p>
        </p:txBody>
      </p:sp>
      <p:sp>
        <p:nvSpPr>
          <p:cNvPr id="29699" name="Rectangle 3"/>
          <p:cNvSpPr>
            <a:spLocks noGrp="1" noChangeArrowheads="1"/>
          </p:cNvSpPr>
          <p:nvPr>
            <p:ph type="body" idx="4294967295"/>
          </p:nvPr>
        </p:nvSpPr>
        <p:spPr>
          <a:xfrm>
            <a:off x="1143000" y="3200400"/>
            <a:ext cx="6781800" cy="1219200"/>
          </a:xfrm>
        </p:spPr>
        <p:txBody>
          <a:bodyPr/>
          <a:lstStyle/>
          <a:p>
            <a:pPr marL="812800" indent="-812800">
              <a:buFontTx/>
              <a:buNone/>
            </a:pPr>
            <a:r>
              <a:rPr lang="en-US" smtClean="0"/>
              <a:t>	</a:t>
            </a:r>
            <a:r>
              <a:rPr lang="en-US" smtClean="0">
                <a:latin typeface="Bookman Old Style" pitchFamily="18" charset="0"/>
              </a:rPr>
              <a:t>“We </a:t>
            </a:r>
            <a:r>
              <a:rPr lang="en-US" i="1" smtClean="0">
                <a:latin typeface="Bookman Old Style" pitchFamily="18" charset="0"/>
              </a:rPr>
              <a:t>are</a:t>
            </a:r>
            <a:r>
              <a:rPr lang="en-US" smtClean="0">
                <a:latin typeface="Bookman Old Style" pitchFamily="18" charset="0"/>
              </a:rPr>
              <a:t> having this baby, aren’t we?” (292)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sldNum" sz="quarter" idx="12"/>
          </p:nvPr>
        </p:nvSpPr>
        <p:spPr>
          <a:noFill/>
        </p:spPr>
        <p:txBody>
          <a:bodyPr/>
          <a:lstStyle/>
          <a:p>
            <a:fld id="{ABAB5C47-B2B9-49F9-8C94-BB099C01AA5A}" type="slidenum">
              <a:rPr lang="en-US" smtClean="0"/>
              <a:pPr/>
              <a:t>13</a:t>
            </a:fld>
            <a:endParaRPr lang="en-US" smtClean="0"/>
          </a:p>
        </p:txBody>
      </p:sp>
      <p:sp>
        <p:nvSpPr>
          <p:cNvPr id="30722" name="Rectangle 4"/>
          <p:cNvSpPr>
            <a:spLocks noGrp="1" noChangeArrowheads="1"/>
          </p:cNvSpPr>
          <p:nvPr>
            <p:ph type="title"/>
          </p:nvPr>
        </p:nvSpPr>
        <p:spPr/>
        <p:txBody>
          <a:bodyPr/>
          <a:lstStyle/>
          <a:p>
            <a:r>
              <a:rPr lang="en-US" sz="3400" smtClean="0">
                <a:latin typeface="Bookman Old Style" pitchFamily="18" charset="0"/>
              </a:rPr>
              <a:t>III. Allegra Goodman’s</a:t>
            </a:r>
            <a:br>
              <a:rPr lang="en-US" sz="3400" smtClean="0">
                <a:latin typeface="Bookman Old Style" pitchFamily="18" charset="0"/>
              </a:rPr>
            </a:br>
            <a:r>
              <a:rPr lang="en-US" sz="3400" smtClean="0">
                <a:latin typeface="Bookman Old Style" pitchFamily="18" charset="0"/>
              </a:rPr>
              <a:t>“Variant Text” (1990)</a:t>
            </a:r>
          </a:p>
        </p:txBody>
      </p:sp>
      <p:sp>
        <p:nvSpPr>
          <p:cNvPr id="30723" name="Rectangle 5"/>
          <p:cNvSpPr>
            <a:spLocks noGrp="1" noChangeArrowheads="1"/>
          </p:cNvSpPr>
          <p:nvPr>
            <p:ph sz="half" idx="1"/>
          </p:nvPr>
        </p:nvSpPr>
        <p:spPr>
          <a:xfrm>
            <a:off x="457200" y="1524000"/>
            <a:ext cx="5410200" cy="4525963"/>
          </a:xfrm>
        </p:spPr>
        <p:txBody>
          <a:bodyPr/>
          <a:lstStyle/>
          <a:p>
            <a:pPr>
              <a:buFontTx/>
              <a:buNone/>
            </a:pPr>
            <a:r>
              <a:rPr lang="en-US" sz="1800" smtClean="0">
                <a:latin typeface="Bookman Old Style" pitchFamily="18" charset="0"/>
              </a:rPr>
              <a:t>	Cecil:  “Do you now? [...]  Well, if we are to be perfectly candid, I found your little book rather offensive.  I can imagine that twenty years ago, a book like yours could accrue some kind reviews and perhaps earn you a lectureship at York.  But at this time, at a point when the whole question of the variant text has ceased to be an issue, when it is acknowledged—universally acknowledged, as far as I’m concerned—that every variant is equally valid, when the very concept of a normative, authoritative text has been discarded, I am simply at a loss to understand how your book could contribute anything to the field.”  (102-3)</a:t>
            </a:r>
            <a:endParaRPr lang="en-US" smtClean="0"/>
          </a:p>
          <a:p>
            <a:endParaRPr lang="en-US" smtClean="0"/>
          </a:p>
        </p:txBody>
      </p:sp>
      <p:sp>
        <p:nvSpPr>
          <p:cNvPr id="30724" name="Rectangle 6"/>
          <p:cNvSpPr>
            <a:spLocks noGrp="1" noChangeArrowheads="1"/>
          </p:cNvSpPr>
          <p:nvPr>
            <p:ph sz="half" idx="2"/>
          </p:nvPr>
        </p:nvSpPr>
        <p:spPr>
          <a:xfrm>
            <a:off x="5867400" y="1524000"/>
            <a:ext cx="2819400" cy="4648200"/>
          </a:xfrm>
        </p:spPr>
        <p:txBody>
          <a:bodyPr/>
          <a:lstStyle/>
          <a:p>
            <a:pPr>
              <a:buFontTx/>
              <a:buNone/>
            </a:pPr>
            <a:r>
              <a:rPr lang="en-US" sz="1800" smtClean="0">
                <a:latin typeface="Bookman Old Style" pitchFamily="18" charset="0"/>
              </a:rPr>
              <a:t>	Lewis:  “This congregation is not a place for state- ments, political or otherwise.  This is a holy place.  A place for family.  And I will say this: If you utter a word in </a:t>
            </a:r>
            <a:r>
              <a:rPr lang="en-US" sz="1800" i="1" smtClean="0">
                <a:latin typeface="Bookman Old Style" pitchFamily="18" charset="0"/>
              </a:rPr>
              <a:t>Shavian Studies</a:t>
            </a:r>
            <a:r>
              <a:rPr lang="en-US" sz="1800" smtClean="0">
                <a:latin typeface="Bookman Old Style" pitchFamily="18" charset="0"/>
              </a:rPr>
              <a:t> challenging my work, I am prepared to write a letter such as the pages of that review have never seen.”  (103)</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14DFADA-0487-4C32-99F9-5F3FE6203196}" type="slidenum">
              <a:rPr lang="en-US" sz="1400"/>
              <a:pPr algn="r"/>
              <a:t>14</a:t>
            </a:fld>
            <a:endParaRPr lang="en-US" sz="1400"/>
          </a:p>
        </p:txBody>
      </p:sp>
      <p:sp>
        <p:nvSpPr>
          <p:cNvPr id="31746" name="Rectangle 2"/>
          <p:cNvSpPr>
            <a:spLocks noGrp="1" noChangeArrowheads="1"/>
          </p:cNvSpPr>
          <p:nvPr>
            <p:ph type="title" idx="4294967295"/>
          </p:nvPr>
        </p:nvSpPr>
        <p:spPr/>
        <p:txBody>
          <a:bodyPr/>
          <a:lstStyle/>
          <a:p>
            <a:pPr marL="1016000" indent="-1016000">
              <a:buFontTx/>
              <a:buAutoNum type="romanUcPeriod" startAt="3"/>
            </a:pPr>
            <a:r>
              <a:rPr lang="en-US" sz="3800" smtClean="0">
                <a:latin typeface="Bookman Old Style" pitchFamily="18" charset="0"/>
              </a:rPr>
              <a:t>Saul Bellow’s </a:t>
            </a:r>
            <a:r>
              <a:rPr lang="en-US" sz="3800" i="1" smtClean="0">
                <a:latin typeface="Bookman Old Style" pitchFamily="18" charset="0"/>
              </a:rPr>
              <a:t>The Adventures of Augie March</a:t>
            </a:r>
            <a:r>
              <a:rPr lang="en-US" sz="3800" smtClean="0">
                <a:latin typeface="Bookman Old Style" pitchFamily="18" charset="0"/>
              </a:rPr>
              <a:t> (1953)</a:t>
            </a:r>
          </a:p>
        </p:txBody>
      </p:sp>
      <p:sp>
        <p:nvSpPr>
          <p:cNvPr id="31747" name="Rectangle 3"/>
          <p:cNvSpPr>
            <a:spLocks noGrp="1" noChangeArrowheads="1"/>
          </p:cNvSpPr>
          <p:nvPr>
            <p:ph type="body" idx="4294967295"/>
          </p:nvPr>
        </p:nvSpPr>
        <p:spPr>
          <a:xfrm>
            <a:off x="685800" y="1905000"/>
            <a:ext cx="7696200" cy="4221163"/>
          </a:xfrm>
        </p:spPr>
        <p:txBody>
          <a:bodyPr/>
          <a:lstStyle/>
          <a:p>
            <a:pPr marL="812800" indent="-812800">
              <a:lnSpc>
                <a:spcPct val="80000"/>
              </a:lnSpc>
              <a:buFontTx/>
              <a:buNone/>
            </a:pPr>
            <a:r>
              <a:rPr lang="en-US" sz="2600" smtClean="0">
                <a:latin typeface="Bookman Old Style" pitchFamily="18" charset="0"/>
              </a:rPr>
              <a:t>	“But even if I could be sure I’d have a son like you [...] why should I get into this routine?  So the souls of these things shouldn’t get after me when I die and accuse me of not letting them be born?  I’d tell them, ‘Listen, stop haunting me.  What do you think you ever were?  Why, a kind of little scallop, that’s all.  You don’t know how lucky you are.  What makes you think you would have liked it?  Take it from me, you’re indignant because you don’t know.’”  (674)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D0D5316-D02D-43BE-8574-DC08A4FB9BCB}" type="slidenum">
              <a:rPr lang="en-US" sz="1400"/>
              <a:pPr algn="r"/>
              <a:t>15</a:t>
            </a:fld>
            <a:endParaRPr lang="en-US" sz="1400"/>
          </a:p>
        </p:txBody>
      </p:sp>
      <p:sp>
        <p:nvSpPr>
          <p:cNvPr id="32770" name="Rectangle 2"/>
          <p:cNvSpPr>
            <a:spLocks noGrp="1" noChangeArrowheads="1"/>
          </p:cNvSpPr>
          <p:nvPr>
            <p:ph type="title" idx="4294967295"/>
          </p:nvPr>
        </p:nvSpPr>
        <p:spPr/>
        <p:txBody>
          <a:bodyPr/>
          <a:lstStyle/>
          <a:p>
            <a:r>
              <a:rPr lang="en-US" sz="4000" smtClean="0">
                <a:latin typeface="Bookman Old Style" pitchFamily="18" charset="0"/>
              </a:rPr>
              <a:t>IV.  Trajectory of Jewish Fiction on Abortion</a:t>
            </a:r>
          </a:p>
        </p:txBody>
      </p:sp>
      <p:sp>
        <p:nvSpPr>
          <p:cNvPr id="32771" name="Rectangle 3"/>
          <p:cNvSpPr>
            <a:spLocks noGrp="1" noChangeArrowheads="1"/>
          </p:cNvSpPr>
          <p:nvPr>
            <p:ph type="body" idx="4294967295"/>
          </p:nvPr>
        </p:nvSpPr>
        <p:spPr>
          <a:xfrm>
            <a:off x="457200" y="1981200"/>
            <a:ext cx="8229600" cy="3657600"/>
          </a:xfrm>
        </p:spPr>
        <p:txBody>
          <a:bodyPr/>
          <a:lstStyle/>
          <a:p>
            <a:pPr marL="812800" indent="-812800">
              <a:lnSpc>
                <a:spcPct val="90000"/>
              </a:lnSpc>
              <a:buFontTx/>
              <a:buAutoNum type="romanUcPeriod"/>
            </a:pPr>
            <a:r>
              <a:rPr lang="en-US" sz="3000" smtClean="0">
                <a:latin typeface="Bookman Old Style" pitchFamily="18" charset="0"/>
              </a:rPr>
              <a:t>Cognitive dissonance</a:t>
            </a:r>
          </a:p>
          <a:p>
            <a:pPr marL="812800" indent="-812800">
              <a:lnSpc>
                <a:spcPct val="90000"/>
              </a:lnSpc>
              <a:buFontTx/>
              <a:buAutoNum type="romanUcPeriod"/>
            </a:pPr>
            <a:r>
              <a:rPr lang="en-US" sz="3000" smtClean="0">
                <a:latin typeface="Bookman Old Style" pitchFamily="18" charset="0"/>
              </a:rPr>
              <a:t>Holocaust as a rhetorical trope</a:t>
            </a:r>
          </a:p>
          <a:p>
            <a:pPr marL="812800" indent="-812800">
              <a:lnSpc>
                <a:spcPct val="90000"/>
              </a:lnSpc>
              <a:buFontTx/>
              <a:buAutoNum type="romanUcPeriod"/>
            </a:pPr>
            <a:r>
              <a:rPr lang="en-US" sz="3000" smtClean="0">
                <a:latin typeface="Bookman Old Style" pitchFamily="18" charset="0"/>
              </a:rPr>
              <a:t>Second and third generations</a:t>
            </a:r>
          </a:p>
          <a:p>
            <a:pPr marL="812800" indent="-812800">
              <a:lnSpc>
                <a:spcPct val="90000"/>
              </a:lnSpc>
              <a:buFontTx/>
              <a:buAutoNum type="romanUcPeriod"/>
            </a:pPr>
            <a:r>
              <a:rPr lang="en-US" sz="3000" smtClean="0">
                <a:latin typeface="Bookman Old Style" pitchFamily="18" charset="0"/>
              </a:rPr>
              <a:t>Changes in subject matter (Naomi Ragen’s 1994 novel </a:t>
            </a:r>
            <a:r>
              <a:rPr lang="en-US" sz="3000" i="1" smtClean="0">
                <a:latin typeface="Bookman Old Style" pitchFamily="18" charset="0"/>
              </a:rPr>
              <a:t>The Sacrifice of Tamar</a:t>
            </a:r>
            <a:r>
              <a:rPr lang="en-US" sz="3000" smtClean="0">
                <a:latin typeface="Bookman Old Style" pitchFamily="18" charset="0"/>
              </a:rPr>
              <a:t>)</a:t>
            </a:r>
            <a:endParaRPr lang="en-US" sz="3000" i="1" smtClean="0">
              <a:latin typeface="Bookman Old Style" pitchFamily="18" charset="0"/>
            </a:endParaRPr>
          </a:p>
          <a:p>
            <a:pPr marL="812800" indent="-812800">
              <a:lnSpc>
                <a:spcPct val="90000"/>
              </a:lnSpc>
              <a:buFontTx/>
              <a:buAutoNum type="romanUcPeriod"/>
            </a:pPr>
            <a:r>
              <a:rPr lang="en-US" sz="3000" smtClean="0">
                <a:latin typeface="Bookman Old Style" pitchFamily="18" charset="0"/>
              </a:rPr>
              <a:t>Novel comparing the Holocaust with American abortion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6"/>
          <p:cNvSpPr>
            <a:spLocks noGrp="1" noChangeArrowheads="1"/>
          </p:cNvSpPr>
          <p:nvPr>
            <p:ph type="sldNum" sz="quarter" idx="12"/>
          </p:nvPr>
        </p:nvSpPr>
        <p:spPr>
          <a:noFill/>
        </p:spPr>
        <p:txBody>
          <a:bodyPr/>
          <a:lstStyle/>
          <a:p>
            <a:fld id="{0D51FD96-0DC8-49CD-9347-892C94157F74}" type="slidenum">
              <a:rPr lang="en-US" smtClean="0"/>
              <a:pPr/>
              <a:t>16</a:t>
            </a:fld>
            <a:endParaRPr lang="en-US" smtClean="0"/>
          </a:p>
        </p:txBody>
      </p:sp>
      <p:sp>
        <p:nvSpPr>
          <p:cNvPr id="33794" name="Rectangle 2"/>
          <p:cNvSpPr>
            <a:spLocks noGrp="1" noChangeArrowheads="1"/>
          </p:cNvSpPr>
          <p:nvPr>
            <p:ph type="title"/>
          </p:nvPr>
        </p:nvSpPr>
        <p:spPr>
          <a:xfrm>
            <a:off x="457200" y="274638"/>
            <a:ext cx="8229600" cy="563562"/>
          </a:xfrm>
        </p:spPr>
        <p:txBody>
          <a:bodyPr/>
          <a:lstStyle/>
          <a:p>
            <a:r>
              <a:rPr lang="en-US" sz="1800" smtClean="0">
                <a:latin typeface="Bookman Old Style" pitchFamily="18" charset="0"/>
              </a:rPr>
              <a:t>Works Cited</a:t>
            </a:r>
          </a:p>
        </p:txBody>
      </p:sp>
      <p:sp>
        <p:nvSpPr>
          <p:cNvPr id="33795" name="Rectangle 3"/>
          <p:cNvSpPr>
            <a:spLocks noGrp="1" noChangeArrowheads="1"/>
          </p:cNvSpPr>
          <p:nvPr>
            <p:ph type="body" idx="1"/>
          </p:nvPr>
        </p:nvSpPr>
        <p:spPr>
          <a:xfrm>
            <a:off x="457200" y="914400"/>
            <a:ext cx="8229600" cy="5211763"/>
          </a:xfrm>
        </p:spPr>
        <p:txBody>
          <a:bodyPr/>
          <a:lstStyle/>
          <a:p>
            <a:pPr>
              <a:lnSpc>
                <a:spcPct val="80000"/>
              </a:lnSpc>
              <a:buFontTx/>
              <a:buNone/>
            </a:pPr>
            <a:r>
              <a:rPr lang="en-US" sz="1400" smtClean="0">
                <a:solidFill>
                  <a:srgbClr val="000000"/>
                </a:solidFill>
                <a:latin typeface="Bookman Old Style" pitchFamily="18" charset="0"/>
                <a:cs typeface="Times New Roman" pitchFamily="18" charset="0"/>
              </a:rPr>
              <a:t>Bellow, Saul. </a:t>
            </a:r>
            <a:r>
              <a:rPr lang="en-US" sz="1400" i="1" smtClean="0">
                <a:solidFill>
                  <a:srgbClr val="000000"/>
                </a:solidFill>
                <a:latin typeface="Bookman Old Style" pitchFamily="18" charset="0"/>
                <a:cs typeface="Times New Roman" pitchFamily="18" charset="0"/>
              </a:rPr>
              <a:t>Novels 1944-1953: </a:t>
            </a:r>
            <a:r>
              <a:rPr lang="en-US" sz="1400" smtClean="0">
                <a:solidFill>
                  <a:srgbClr val="000000"/>
                </a:solidFill>
                <a:latin typeface="Bookman Old Style" pitchFamily="18" charset="0"/>
                <a:cs typeface="Times New Roman" pitchFamily="18" charset="0"/>
              </a:rPr>
              <a:t>Dangling Man; The Victim; The Adventures of Augie March. New York: Library Classics of the United States, 2003.</a:t>
            </a:r>
          </a:p>
          <a:p>
            <a:pPr>
              <a:lnSpc>
                <a:spcPct val="80000"/>
              </a:lnSpc>
              <a:buFontTx/>
              <a:buNone/>
            </a:pPr>
            <a:r>
              <a:rPr lang="en-US" sz="1400" smtClean="0">
                <a:solidFill>
                  <a:srgbClr val="000000"/>
                </a:solidFill>
                <a:latin typeface="Bookman Old Style" pitchFamily="18" charset="0"/>
                <a:cs typeface="Times New Roman" pitchFamily="18" charset="0"/>
              </a:rPr>
              <a:t>Brickner, Balfour. "Judaism and Abortion." </a:t>
            </a:r>
            <a:r>
              <a:rPr lang="en-US" sz="1400" i="1" smtClean="0">
                <a:solidFill>
                  <a:srgbClr val="000000"/>
                </a:solidFill>
                <a:latin typeface="Bookman Old Style" pitchFamily="18" charset="0"/>
                <a:cs typeface="Times New Roman" pitchFamily="18" charset="0"/>
              </a:rPr>
              <a:t>Contemporary Jewish Ethics</a:t>
            </a:r>
            <a:r>
              <a:rPr lang="en-US" sz="1400" smtClean="0">
                <a:solidFill>
                  <a:srgbClr val="000000"/>
                </a:solidFill>
                <a:latin typeface="Bookman Old Style" pitchFamily="18" charset="0"/>
                <a:cs typeface="Times New Roman" pitchFamily="18" charset="0"/>
              </a:rPr>
              <a:t>. Ed. Menachem Marc Kellner. New York: Sanhedrin P, 1978. 279-83.</a:t>
            </a:r>
          </a:p>
          <a:p>
            <a:pPr>
              <a:lnSpc>
                <a:spcPct val="80000"/>
              </a:lnSpc>
              <a:buFontTx/>
              <a:buNone/>
            </a:pPr>
            <a:r>
              <a:rPr lang="en-US" sz="1400" smtClean="0">
                <a:solidFill>
                  <a:srgbClr val="000000"/>
                </a:solidFill>
                <a:latin typeface="Bookman Old Style" pitchFamily="18" charset="0"/>
                <a:cs typeface="Times New Roman" pitchFamily="18" charset="0"/>
              </a:rPr>
              <a:t>Feldman, David M. </a:t>
            </a:r>
            <a:r>
              <a:rPr lang="en-US" sz="1400" i="1" smtClean="0">
                <a:solidFill>
                  <a:srgbClr val="000000"/>
                </a:solidFill>
                <a:latin typeface="Bookman Old Style" pitchFamily="18" charset="0"/>
                <a:cs typeface="Times New Roman" pitchFamily="18" charset="0"/>
              </a:rPr>
              <a:t>Birth Control in Jewish Law: Marital Relations, Contraception, and Abortion as Set Forth in the Classic Texts of Jewish Law: an Examination of the Relevant Precepts of the Talmud, Codes, Commentaries, and, Especially, Rabbinic Responsa Through the Present Day, with Comparative Reference to the Christian Exegetical Tradition</a:t>
            </a:r>
            <a:r>
              <a:rPr lang="en-US" sz="1400" smtClean="0">
                <a:solidFill>
                  <a:srgbClr val="000000"/>
                </a:solidFill>
                <a:latin typeface="Bookman Old Style" pitchFamily="18" charset="0"/>
                <a:cs typeface="Times New Roman" pitchFamily="18" charset="0"/>
              </a:rPr>
              <a:t>. New York: New York UP, 1968.</a:t>
            </a:r>
          </a:p>
          <a:p>
            <a:pPr>
              <a:lnSpc>
                <a:spcPct val="80000"/>
              </a:lnSpc>
              <a:buFontTx/>
              <a:buNone/>
            </a:pPr>
            <a:r>
              <a:rPr lang="en-US" sz="1400" smtClean="0">
                <a:solidFill>
                  <a:srgbClr val="000000"/>
                </a:solidFill>
                <a:latin typeface="Bookman Old Style" pitchFamily="18" charset="0"/>
                <a:cs typeface="Times New Roman" pitchFamily="18" charset="0"/>
              </a:rPr>
              <a:t>---. "This Matter of Abortion." </a:t>
            </a:r>
            <a:r>
              <a:rPr lang="en-US" sz="1400" i="1" smtClean="0">
                <a:solidFill>
                  <a:srgbClr val="000000"/>
                </a:solidFill>
                <a:latin typeface="Bookman Old Style" pitchFamily="18" charset="0"/>
                <a:cs typeface="Times New Roman" pitchFamily="18" charset="0"/>
              </a:rPr>
              <a:t>Contemporary Jewish Ethics and Morality: A Reader</a:t>
            </a:r>
            <a:r>
              <a:rPr lang="en-US" sz="1400" smtClean="0">
                <a:solidFill>
                  <a:srgbClr val="000000"/>
                </a:solidFill>
                <a:latin typeface="Bookman Old Style" pitchFamily="18" charset="0"/>
                <a:cs typeface="Times New Roman" pitchFamily="18" charset="0"/>
              </a:rPr>
              <a:t>. Eds. Elliot N. Dorff and Louis E. Newman. New York and Oxford: Oxford UP, 1995. 382-91.</a:t>
            </a:r>
          </a:p>
          <a:p>
            <a:pPr>
              <a:lnSpc>
                <a:spcPct val="80000"/>
              </a:lnSpc>
              <a:buFontTx/>
              <a:buNone/>
            </a:pPr>
            <a:r>
              <a:rPr lang="en-US" sz="1400" smtClean="0">
                <a:solidFill>
                  <a:srgbClr val="000000"/>
                </a:solidFill>
                <a:latin typeface="Bookman Old Style" pitchFamily="18" charset="0"/>
                <a:cs typeface="Times New Roman" pitchFamily="18" charset="0"/>
              </a:rPr>
              <a:t>Furman, Andrew. </a:t>
            </a:r>
            <a:r>
              <a:rPr lang="en-US" sz="1400" i="1" smtClean="0">
                <a:solidFill>
                  <a:srgbClr val="000000"/>
                </a:solidFill>
                <a:latin typeface="Bookman Old Style" pitchFamily="18" charset="0"/>
                <a:cs typeface="Times New Roman" pitchFamily="18" charset="0"/>
              </a:rPr>
              <a:t>Israel Through the Jewish-American Imagination: A Survey of Jewish-American Literature on Israel, 1928-1995</a:t>
            </a:r>
            <a:r>
              <a:rPr lang="en-US" sz="1400" smtClean="0">
                <a:solidFill>
                  <a:srgbClr val="000000"/>
                </a:solidFill>
                <a:latin typeface="Bookman Old Style" pitchFamily="18" charset="0"/>
                <a:cs typeface="Times New Roman" pitchFamily="18" charset="0"/>
              </a:rPr>
              <a:t>. Albany: 	State U of New York P, 1997.</a:t>
            </a:r>
          </a:p>
          <a:p>
            <a:pPr>
              <a:lnSpc>
                <a:spcPct val="80000"/>
              </a:lnSpc>
              <a:buFontTx/>
              <a:buNone/>
            </a:pPr>
            <a:r>
              <a:rPr lang="en-US" sz="1400" smtClean="0">
                <a:solidFill>
                  <a:srgbClr val="000000"/>
                </a:solidFill>
                <a:latin typeface="Bookman Old Style" pitchFamily="18" charset="0"/>
                <a:cs typeface="Times New Roman" pitchFamily="18" charset="0"/>
              </a:rPr>
              <a:t>Ganzfried, Solomon. </a:t>
            </a:r>
            <a:r>
              <a:rPr lang="en-US" sz="1400" i="1" smtClean="0">
                <a:solidFill>
                  <a:srgbClr val="000000"/>
                </a:solidFill>
                <a:latin typeface="Bookman Old Style" pitchFamily="18" charset="0"/>
                <a:cs typeface="Times New Roman" pitchFamily="18" charset="0"/>
              </a:rPr>
              <a:t>Code of Jewish Law: Kitzur Shulhan Arukh: A Compilation of Jewish Laws and Customs</a:t>
            </a:r>
            <a:r>
              <a:rPr lang="en-US" sz="1400" smtClean="0">
                <a:solidFill>
                  <a:srgbClr val="000000"/>
                </a:solidFill>
                <a:latin typeface="Bookman Old Style" pitchFamily="18" charset="0"/>
                <a:cs typeface="Times New Roman" pitchFamily="18" charset="0"/>
              </a:rPr>
              <a:t>. Anno. rev. ed. Trans. Hyman E. Goldin. New York: Hebrew,  1991.</a:t>
            </a:r>
          </a:p>
          <a:p>
            <a:pPr>
              <a:lnSpc>
                <a:spcPct val="80000"/>
              </a:lnSpc>
              <a:buFontTx/>
              <a:buNone/>
            </a:pPr>
            <a:r>
              <a:rPr lang="en-US" sz="1400" smtClean="0">
                <a:solidFill>
                  <a:srgbClr val="000000"/>
                </a:solidFill>
                <a:latin typeface="Bookman Old Style" pitchFamily="18" charset="0"/>
                <a:cs typeface="Times New Roman" pitchFamily="18" charset="0"/>
              </a:rPr>
              <a:t>Goodman, Allegra. “Variant Text.” 1990. </a:t>
            </a:r>
            <a:r>
              <a:rPr lang="en-US" sz="1400" i="1" smtClean="0">
                <a:solidFill>
                  <a:srgbClr val="000000"/>
                </a:solidFill>
                <a:latin typeface="Bookman Old Style" pitchFamily="18" charset="0"/>
                <a:cs typeface="Times New Roman" pitchFamily="18" charset="0"/>
              </a:rPr>
              <a:t>The Schocken Book of Contemporary Jewish Fiction</a:t>
            </a:r>
            <a:r>
              <a:rPr lang="en-US" sz="1400" smtClean="0">
                <a:solidFill>
                  <a:srgbClr val="000000"/>
                </a:solidFill>
                <a:latin typeface="Bookman Old Style" pitchFamily="18" charset="0"/>
                <a:cs typeface="Times New Roman" pitchFamily="18" charset="0"/>
              </a:rPr>
              <a:t>. Eds. Ted Solotaroff and Nessa Rapoport. New York: Schocken Books, 1992. 86-109.</a:t>
            </a:r>
          </a:p>
          <a:p>
            <a:pPr>
              <a:lnSpc>
                <a:spcPct val="80000"/>
              </a:lnSpc>
              <a:buFontTx/>
              <a:buNone/>
            </a:pPr>
            <a:r>
              <a:rPr lang="en-US" sz="1400" smtClean="0">
                <a:solidFill>
                  <a:srgbClr val="000000"/>
                </a:solidFill>
                <a:latin typeface="Bookman Old Style" pitchFamily="18" charset="0"/>
                <a:cs typeface="Times New Roman" pitchFamily="18" charset="0"/>
              </a:rPr>
              <a:t>Karo, Joseph ben Ephraim. </a:t>
            </a:r>
            <a:r>
              <a:rPr lang="en-US" sz="1400" i="1" smtClean="0">
                <a:solidFill>
                  <a:srgbClr val="000000"/>
                </a:solidFill>
                <a:latin typeface="Bookman Old Style" pitchFamily="18" charset="0"/>
                <a:cs typeface="Times New Roman" pitchFamily="18" charset="0"/>
              </a:rPr>
              <a:t>Jewish Code of Jurisprudence: Talmudical Law Decisions: Civil, Criminal and Social. 3 vols. Trans. J. L. Kadushin</a:t>
            </a:r>
            <a:r>
              <a:rPr lang="en-US" sz="1400" smtClean="0">
                <a:solidFill>
                  <a:srgbClr val="000000"/>
                </a:solidFill>
                <a:latin typeface="Bookman Old Style" pitchFamily="18" charset="0"/>
                <a:cs typeface="Times New Roman" pitchFamily="18" charset="0"/>
              </a:rPr>
              <a:t>. New Rochelle, N.Y.: Jewish Jurisprudence, 1917-1923.</a:t>
            </a:r>
          </a:p>
          <a:p>
            <a:pPr>
              <a:lnSpc>
                <a:spcPct val="80000"/>
              </a:lnSpc>
              <a:buFontTx/>
              <a:buNone/>
            </a:pPr>
            <a:r>
              <a:rPr lang="en-US" sz="1400" smtClean="0">
                <a:solidFill>
                  <a:srgbClr val="000000"/>
                </a:solidFill>
                <a:latin typeface="Bookman Old Style" pitchFamily="18" charset="0"/>
                <a:cs typeface="Times New Roman" pitchFamily="18" charset="0"/>
              </a:rPr>
              <a:t>Lubarsky, Sandra B. "Judaism and the Justification of Abortion for Nonmedical Reasons." </a:t>
            </a:r>
            <a:r>
              <a:rPr lang="en-US" sz="1400" i="1" smtClean="0">
                <a:solidFill>
                  <a:srgbClr val="000000"/>
                </a:solidFill>
                <a:latin typeface="Bookman Old Style" pitchFamily="18" charset="0"/>
                <a:cs typeface="Times New Roman" pitchFamily="18" charset="0"/>
              </a:rPr>
              <a:t>Contemporary Jewish Ethics and Morality</a:t>
            </a:r>
            <a:r>
              <a:rPr lang="en-US" sz="1400" smtClean="0">
                <a:solidFill>
                  <a:srgbClr val="000000"/>
                </a:solidFill>
                <a:latin typeface="Bookman Old Style" pitchFamily="18" charset="0"/>
                <a:cs typeface="Times New Roman" pitchFamily="18" charset="0"/>
              </a:rPr>
              <a:t>. Eds. Elliot N. Dorff and Louis E. Newman. New York and Oxford: Oxford U P, 1995. 392-402.</a:t>
            </a:r>
          </a:p>
          <a:p>
            <a:pPr>
              <a:lnSpc>
                <a:spcPct val="80000"/>
              </a:lnSpc>
              <a:buFontTx/>
              <a:buNone/>
            </a:pPr>
            <a:r>
              <a:rPr lang="en-US" sz="1400" smtClean="0">
                <a:solidFill>
                  <a:srgbClr val="000000"/>
                </a:solidFill>
                <a:latin typeface="Bookman Old Style" pitchFamily="18" charset="0"/>
                <a:cs typeface="Times New Roman" pitchFamily="18" charset="0"/>
              </a:rPr>
              <a:t>Levin, Meyer, ed. </a:t>
            </a:r>
            <a:r>
              <a:rPr lang="en-US" sz="1400" i="1" smtClean="0">
                <a:solidFill>
                  <a:srgbClr val="000000"/>
                </a:solidFill>
                <a:latin typeface="Bookman Old Style" pitchFamily="18" charset="0"/>
                <a:cs typeface="Times New Roman" pitchFamily="18" charset="0"/>
              </a:rPr>
              <a:t>The Rise of American Jewish Literature: An Anthology of Selections from the Major Novels</a:t>
            </a:r>
            <a:r>
              <a:rPr lang="en-US" sz="1400" smtClean="0">
                <a:solidFill>
                  <a:srgbClr val="000000"/>
                </a:solidFill>
                <a:latin typeface="Bookman Old Style" pitchFamily="18" charset="0"/>
                <a:cs typeface="Times New Roman" pitchFamily="18" charset="0"/>
              </a:rPr>
              <a:t>. Eds. Charles Angoff and Meyer Levin. New York: Simon and Schuster, 1970.</a:t>
            </a:r>
          </a:p>
          <a:p>
            <a:pPr>
              <a:lnSpc>
                <a:spcPct val="80000"/>
              </a:lnSpc>
              <a:buFontTx/>
              <a:buNone/>
            </a:pPr>
            <a:r>
              <a:rPr lang="en-US" sz="1400" smtClean="0">
                <a:solidFill>
                  <a:srgbClr val="000000"/>
                </a:solidFill>
                <a:latin typeface="Bookman Old Style" pitchFamily="18" charset="0"/>
                <a:cs typeface="Times New Roman" pitchFamily="18" charset="0"/>
              </a:rPr>
              <a:t>Schwartz, Sheila. </a:t>
            </a:r>
            <a:r>
              <a:rPr lang="en-US" sz="1400" i="1" smtClean="0">
                <a:solidFill>
                  <a:srgbClr val="000000"/>
                </a:solidFill>
                <a:latin typeface="Bookman Old Style" pitchFamily="18" charset="0"/>
                <a:cs typeface="Times New Roman" pitchFamily="18" charset="0"/>
              </a:rPr>
              <a:t>Lies Will Take You Somewhere</a:t>
            </a:r>
            <a:r>
              <a:rPr lang="en-US" sz="1400" smtClean="0">
                <a:solidFill>
                  <a:srgbClr val="000000"/>
                </a:solidFill>
                <a:latin typeface="Bookman Old Style" pitchFamily="18" charset="0"/>
                <a:cs typeface="Times New Roman" pitchFamily="18" charset="0"/>
              </a:rPr>
              <a:t>. Wilkes-Barre, PA: Etruscan P, 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09600" y="1828800"/>
            <a:ext cx="7848600" cy="2971800"/>
          </a:xfrm>
        </p:spPr>
        <p:txBody>
          <a:bodyPr/>
          <a:lstStyle/>
          <a:p>
            <a:r>
              <a:rPr lang="en-US" smtClean="0">
                <a:latin typeface="Bookman Old Style" pitchFamily="18" charset="0"/>
              </a:rPr>
              <a:t>Questions from the Audience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6"/>
          <p:cNvSpPr>
            <a:spLocks noGrp="1" noChangeArrowheads="1"/>
          </p:cNvSpPr>
          <p:nvPr>
            <p:ph type="sldNum" sz="quarter" idx="12"/>
          </p:nvPr>
        </p:nvSpPr>
        <p:spPr>
          <a:noFill/>
        </p:spPr>
        <p:txBody>
          <a:bodyPr/>
          <a:lstStyle/>
          <a:p>
            <a:fld id="{A7C50815-CE10-4FE4-A5BE-579C7A59CE98}" type="slidenum">
              <a:rPr lang="en-US" smtClean="0"/>
              <a:pPr/>
              <a:t>2</a:t>
            </a:fld>
            <a:endParaRPr lang="en-US" smtClean="0"/>
          </a:p>
        </p:txBody>
      </p:sp>
      <p:sp>
        <p:nvSpPr>
          <p:cNvPr id="19458" name="Rectangle 2"/>
          <p:cNvSpPr>
            <a:spLocks noGrp="1" noChangeArrowheads="1"/>
          </p:cNvSpPr>
          <p:nvPr>
            <p:ph type="title"/>
          </p:nvPr>
        </p:nvSpPr>
        <p:spPr/>
        <p:txBody>
          <a:bodyPr/>
          <a:lstStyle/>
          <a:p>
            <a:r>
              <a:rPr lang="en-US" sz="4000" smtClean="0">
                <a:latin typeface="Bookman Old Style" pitchFamily="18" charset="0"/>
              </a:rPr>
              <a:t>Paper Structure</a:t>
            </a:r>
          </a:p>
        </p:txBody>
      </p:sp>
      <p:sp>
        <p:nvSpPr>
          <p:cNvPr id="19459" name="Rectangle 3"/>
          <p:cNvSpPr>
            <a:spLocks noGrp="1" noChangeArrowheads="1"/>
          </p:cNvSpPr>
          <p:nvPr>
            <p:ph type="body" idx="1"/>
          </p:nvPr>
        </p:nvSpPr>
        <p:spPr/>
        <p:txBody>
          <a:bodyPr/>
          <a:lstStyle/>
          <a:p>
            <a:pPr marL="812800" indent="-812800">
              <a:lnSpc>
                <a:spcPct val="90000"/>
              </a:lnSpc>
              <a:buFontTx/>
              <a:buAutoNum type="romanUcPeriod"/>
            </a:pPr>
            <a:r>
              <a:rPr lang="en-US" sz="2800" smtClean="0">
                <a:latin typeface="Bookman Old Style" pitchFamily="18" charset="0"/>
              </a:rPr>
              <a:t>Five Ethical Principles </a:t>
            </a:r>
            <a:r>
              <a:rPr lang="en-US" sz="2800" smtClean="0">
                <a:solidFill>
                  <a:schemeClr val="tx2"/>
                </a:solidFill>
                <a:latin typeface="Bookman Old Style" pitchFamily="18" charset="0"/>
              </a:rPr>
              <a:t>on Abortion in Jewish Religious Thought</a:t>
            </a:r>
            <a:endParaRPr lang="en-US" sz="2800" smtClean="0">
              <a:latin typeface="Bookman Old Style" pitchFamily="18" charset="0"/>
            </a:endParaRPr>
          </a:p>
          <a:p>
            <a:pPr marL="812800" indent="-812800">
              <a:lnSpc>
                <a:spcPct val="90000"/>
              </a:lnSpc>
              <a:buFontTx/>
              <a:buAutoNum type="romanUcPeriod"/>
            </a:pPr>
            <a:r>
              <a:rPr lang="en-US" sz="2800" smtClean="0">
                <a:latin typeface="Bookman Old Style" pitchFamily="18" charset="0"/>
              </a:rPr>
              <a:t>Critical Commentary on Abortion in Jewish Fiction</a:t>
            </a:r>
          </a:p>
          <a:p>
            <a:pPr marL="812800" indent="-812800">
              <a:lnSpc>
                <a:spcPct val="90000"/>
              </a:lnSpc>
              <a:buFontTx/>
              <a:buAutoNum type="romanUcPeriod"/>
            </a:pPr>
            <a:r>
              <a:rPr lang="en-US" sz="2800" smtClean="0">
                <a:latin typeface="Bookman Old Style" pitchFamily="18" charset="0"/>
              </a:rPr>
              <a:t>Examination of the Literature</a:t>
            </a:r>
          </a:p>
          <a:p>
            <a:pPr marL="1168400" lvl="1" indent="-711200">
              <a:lnSpc>
                <a:spcPct val="90000"/>
              </a:lnSpc>
              <a:buFontTx/>
              <a:buAutoNum type="alphaUcPeriod"/>
            </a:pPr>
            <a:r>
              <a:rPr lang="en-US" sz="2400" smtClean="0">
                <a:latin typeface="Bookman Old Style" pitchFamily="18" charset="0"/>
              </a:rPr>
              <a:t>Sheila Schwartz’ </a:t>
            </a:r>
            <a:r>
              <a:rPr lang="en-US" sz="2400" i="1" smtClean="0">
                <a:latin typeface="Bookman Old Style" pitchFamily="18" charset="0"/>
              </a:rPr>
              <a:t>Lies Will Take You Somewhere</a:t>
            </a:r>
            <a:r>
              <a:rPr lang="en-US" sz="2400" smtClean="0">
                <a:latin typeface="Bookman Old Style" pitchFamily="18" charset="0"/>
              </a:rPr>
              <a:t> (2009)</a:t>
            </a:r>
          </a:p>
          <a:p>
            <a:pPr marL="1168400" lvl="1" indent="-711200">
              <a:lnSpc>
                <a:spcPct val="90000"/>
              </a:lnSpc>
              <a:buFontTx/>
              <a:buAutoNum type="alphaUcPeriod"/>
            </a:pPr>
            <a:r>
              <a:rPr lang="en-US" sz="2400" smtClean="0">
                <a:latin typeface="Bookman Old Style" pitchFamily="18" charset="0"/>
              </a:rPr>
              <a:t>Allegra Goodman’s “Variant Text” (1990)</a:t>
            </a:r>
          </a:p>
          <a:p>
            <a:pPr marL="1168400" lvl="1" indent="-711200">
              <a:lnSpc>
                <a:spcPct val="90000"/>
              </a:lnSpc>
              <a:buFontTx/>
              <a:buAutoNum type="alphaUcPeriod"/>
            </a:pPr>
            <a:r>
              <a:rPr lang="en-US" sz="2400" smtClean="0">
                <a:latin typeface="Bookman Old Style" pitchFamily="18" charset="0"/>
              </a:rPr>
              <a:t>Saul Bellow’s </a:t>
            </a:r>
            <a:r>
              <a:rPr lang="en-US" sz="2400" i="1" smtClean="0">
                <a:latin typeface="Bookman Old Style" pitchFamily="18" charset="0"/>
              </a:rPr>
              <a:t>The Adventures of Augie March</a:t>
            </a:r>
            <a:r>
              <a:rPr lang="en-US" sz="2400" smtClean="0">
                <a:latin typeface="Bookman Old Style" pitchFamily="18" charset="0"/>
              </a:rPr>
              <a:t> (1953)</a:t>
            </a:r>
          </a:p>
          <a:p>
            <a:pPr marL="812800" indent="-812800">
              <a:lnSpc>
                <a:spcPct val="90000"/>
              </a:lnSpc>
              <a:buFontTx/>
              <a:buAutoNum type="romanUcPeriod"/>
            </a:pPr>
            <a:r>
              <a:rPr lang="en-US" sz="2800" smtClean="0">
                <a:latin typeface="Bookman Old Style" pitchFamily="18" charset="0"/>
              </a:rPr>
              <a:t>Trajectory of Jewish Fiction on Abortion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sldNum" sz="quarter" idx="12"/>
          </p:nvPr>
        </p:nvSpPr>
        <p:spPr>
          <a:noFill/>
        </p:spPr>
        <p:txBody>
          <a:bodyPr/>
          <a:lstStyle/>
          <a:p>
            <a:fld id="{CC23D526-208F-4DAD-B099-60BF3C6DA1D3}" type="slidenum">
              <a:rPr lang="en-US" smtClean="0"/>
              <a:pPr/>
              <a:t>3</a:t>
            </a:fld>
            <a:endParaRPr lang="en-US" smtClean="0"/>
          </a:p>
        </p:txBody>
      </p:sp>
      <p:sp>
        <p:nvSpPr>
          <p:cNvPr id="20482" name="Rectangle 2"/>
          <p:cNvSpPr>
            <a:spLocks noGrp="1" noChangeArrowheads="1"/>
          </p:cNvSpPr>
          <p:nvPr>
            <p:ph type="title"/>
          </p:nvPr>
        </p:nvSpPr>
        <p:spPr/>
        <p:txBody>
          <a:bodyPr/>
          <a:lstStyle/>
          <a:p>
            <a:r>
              <a:rPr lang="en-US" sz="3200" smtClean="0">
                <a:latin typeface="Bookman Old Style" pitchFamily="18" charset="0"/>
              </a:rPr>
              <a:t>I.  Five Ethical Principles on Abortion in Jewish Religious Thought</a:t>
            </a:r>
          </a:p>
        </p:txBody>
      </p:sp>
      <p:sp>
        <p:nvSpPr>
          <p:cNvPr id="20483" name="Rectangle 3"/>
          <p:cNvSpPr>
            <a:spLocks noGrp="1" noChangeArrowheads="1"/>
          </p:cNvSpPr>
          <p:nvPr>
            <p:ph type="body" idx="1"/>
          </p:nvPr>
        </p:nvSpPr>
        <p:spPr>
          <a:xfrm>
            <a:off x="457200" y="2133600"/>
            <a:ext cx="8229600" cy="3992563"/>
          </a:xfrm>
        </p:spPr>
        <p:txBody>
          <a:bodyPr/>
          <a:lstStyle/>
          <a:p>
            <a:pPr marL="609600" indent="-609600">
              <a:buFontTx/>
              <a:buAutoNum type="alphaUcPeriod"/>
            </a:pPr>
            <a:r>
              <a:rPr lang="en-US" smtClean="0">
                <a:latin typeface="Bookman Old Style" pitchFamily="18" charset="0"/>
              </a:rPr>
              <a:t>The Lex Talionis</a:t>
            </a:r>
          </a:p>
          <a:p>
            <a:pPr marL="609600" indent="-609600">
              <a:buFontTx/>
              <a:buAutoNum type="alphaUcPeriod"/>
            </a:pPr>
            <a:r>
              <a:rPr lang="en-US" smtClean="0">
                <a:latin typeface="Bookman Old Style" pitchFamily="18" charset="0"/>
              </a:rPr>
              <a:t>“Health” and “Life”</a:t>
            </a:r>
          </a:p>
          <a:p>
            <a:pPr marL="609600" indent="-609600">
              <a:buFontTx/>
              <a:buAutoNum type="alphaUcPeriod"/>
            </a:pPr>
            <a:r>
              <a:rPr lang="en-US" smtClean="0">
                <a:latin typeface="Bookman Old Style" pitchFamily="18" charset="0"/>
              </a:rPr>
              <a:t>The Unborn Child as “Aggressor”</a:t>
            </a:r>
          </a:p>
          <a:p>
            <a:pPr marL="609600" indent="-609600">
              <a:buFontTx/>
              <a:buAutoNum type="alphaUcPeriod"/>
            </a:pPr>
            <a:r>
              <a:rPr lang="en-US" smtClean="0">
                <a:latin typeface="Bookman Old Style" pitchFamily="18" charset="0"/>
              </a:rPr>
              <a:t>“Potentiality” and “Actuality”</a:t>
            </a:r>
          </a:p>
          <a:p>
            <a:pPr marL="609600" indent="-609600">
              <a:buFontTx/>
              <a:buAutoNum type="alphaUcPeriod"/>
            </a:pPr>
            <a:r>
              <a:rPr lang="en-US" smtClean="0">
                <a:latin typeface="Bookman Old Style" pitchFamily="18" charset="0"/>
              </a:rPr>
              <a:t>“Formed” and “Unformed” Fetuses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C30AE4D7-13DD-481D-9910-C9C75D878052}" type="slidenum">
              <a:rPr lang="en-US" sz="1400"/>
              <a:pPr algn="r"/>
              <a:t>4</a:t>
            </a:fld>
            <a:endParaRPr lang="en-US" sz="1400"/>
          </a:p>
        </p:txBody>
      </p:sp>
      <p:sp>
        <p:nvSpPr>
          <p:cNvPr id="21506" name="Rectangle 2"/>
          <p:cNvSpPr>
            <a:spLocks noGrp="1" noChangeArrowheads="1"/>
          </p:cNvSpPr>
          <p:nvPr>
            <p:ph type="title" idx="4294967295"/>
          </p:nvPr>
        </p:nvSpPr>
        <p:spPr/>
        <p:txBody>
          <a:bodyPr/>
          <a:lstStyle/>
          <a:p>
            <a:pPr marL="1117600" indent="-1117600"/>
            <a:r>
              <a:rPr lang="en-US" sz="3200" smtClean="0">
                <a:latin typeface="Bookman Old Style" pitchFamily="18" charset="0"/>
              </a:rPr>
              <a:t>I.  Lex Talionis</a:t>
            </a:r>
          </a:p>
        </p:txBody>
      </p:sp>
      <p:sp>
        <p:nvSpPr>
          <p:cNvPr id="21507" name="Rectangle 3"/>
          <p:cNvSpPr>
            <a:spLocks noGrp="1" noChangeArrowheads="1"/>
          </p:cNvSpPr>
          <p:nvPr>
            <p:ph type="body" idx="4294967295"/>
          </p:nvPr>
        </p:nvSpPr>
        <p:spPr/>
        <p:txBody>
          <a:bodyPr/>
          <a:lstStyle/>
          <a:p>
            <a:pPr marL="812800" indent="-812800">
              <a:lnSpc>
                <a:spcPct val="90000"/>
              </a:lnSpc>
              <a:buFontTx/>
              <a:buNone/>
            </a:pPr>
            <a:r>
              <a:rPr lang="en-US" sz="2800" smtClean="0">
                <a:solidFill>
                  <a:srgbClr val="000000"/>
                </a:solidFill>
                <a:latin typeface="Bookman Old Style" pitchFamily="18" charset="0"/>
                <a:cs typeface="Times New Roman" pitchFamily="18" charset="0"/>
              </a:rPr>
              <a:t>	When men have a fight and hurt a pregnant woman, so that she suffers a miscarriage, but no further injury, the guilty one shall be fined as much as the woman's husband demands of him, and he shall pay in the presence of the judges.  But if injury ensues, you shall give life for life, eye for eye, tooth for tooth, hand for hand, foot for foot, burn for burn, wound for wound, stripe for stripe.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6"/>
          <p:cNvSpPr>
            <a:spLocks noGrp="1" noChangeArrowheads="1"/>
          </p:cNvSpPr>
          <p:nvPr>
            <p:ph type="sldNum" sz="quarter" idx="12"/>
          </p:nvPr>
        </p:nvSpPr>
        <p:spPr>
          <a:noFill/>
        </p:spPr>
        <p:txBody>
          <a:bodyPr/>
          <a:lstStyle/>
          <a:p>
            <a:fld id="{264BEE1E-FFF3-411D-936F-AA7765B3B936}" type="slidenum">
              <a:rPr lang="en-US" smtClean="0"/>
              <a:pPr/>
              <a:t>5</a:t>
            </a:fld>
            <a:endParaRPr lang="en-US" smtClean="0"/>
          </a:p>
        </p:txBody>
      </p:sp>
      <p:sp>
        <p:nvSpPr>
          <p:cNvPr id="22530" name="Rectangle 2"/>
          <p:cNvSpPr>
            <a:spLocks noGrp="1" noChangeArrowheads="1"/>
          </p:cNvSpPr>
          <p:nvPr>
            <p:ph type="title"/>
          </p:nvPr>
        </p:nvSpPr>
        <p:spPr/>
        <p:txBody>
          <a:bodyPr/>
          <a:lstStyle/>
          <a:p>
            <a:r>
              <a:rPr lang="en-US" smtClean="0">
                <a:latin typeface="Bookman Old Style" pitchFamily="18" charset="0"/>
              </a:rPr>
              <a:t>I.  “Health” and “Life”</a:t>
            </a:r>
          </a:p>
        </p:txBody>
      </p:sp>
      <p:sp>
        <p:nvSpPr>
          <p:cNvPr id="22531" name="Rectangle 4"/>
          <p:cNvSpPr>
            <a:spLocks noGrp="1" noChangeArrowheads="1"/>
          </p:cNvSpPr>
          <p:nvPr>
            <p:ph sz="half" idx="1"/>
          </p:nvPr>
        </p:nvSpPr>
        <p:spPr/>
        <p:txBody>
          <a:bodyPr/>
          <a:lstStyle/>
          <a:p>
            <a:pPr>
              <a:buFontTx/>
              <a:buNone/>
            </a:pPr>
            <a:r>
              <a:rPr lang="en-US" sz="1800" smtClean="0">
                <a:latin typeface="Bookman Old Style" pitchFamily="18" charset="0"/>
              </a:rPr>
              <a:t>	Maimonides:  When a woman has severe pain in childbirth, the physician is permitted to destroy the child before its birth, either with medicine or with instruments, for as long as it has not yet been born, it is not considered a living soul, and it is permissible to save the mother by sacrificing the child; it is akin to a case of self-defense.  However, as soon as it protrudes its head, it must not be touched, for one living soul must not be sacrificed to save another, and this is the way of nature.  (qtd. in Ganzfried 4: 78)</a:t>
            </a:r>
          </a:p>
        </p:txBody>
      </p:sp>
      <p:sp>
        <p:nvSpPr>
          <p:cNvPr id="22532" name="Rectangle 5"/>
          <p:cNvSpPr>
            <a:spLocks noGrp="1" noChangeArrowheads="1"/>
          </p:cNvSpPr>
          <p:nvPr>
            <p:ph sz="half" idx="2"/>
          </p:nvPr>
        </p:nvSpPr>
        <p:spPr/>
        <p:txBody>
          <a:bodyPr/>
          <a:lstStyle/>
          <a:p>
            <a:pPr>
              <a:buFontTx/>
              <a:buNone/>
            </a:pPr>
            <a:r>
              <a:rPr lang="en-US" sz="1800" smtClean="0">
                <a:latin typeface="Bookman Old Style" pitchFamily="18" charset="0"/>
              </a:rPr>
              <a:t>	Karo:  If a pregnant woman cannot give birth to a child naturally, and it is impossible for the doctor to save both lives, or in order to give birth to a live child the mother must die, or in order to save the mother's life the child must be killed, it is permitted to cut the child in pieces and save the life of the mother.  </a:t>
            </a:r>
            <a:r>
              <a:rPr lang="en-US" sz="1800" smtClean="0">
                <a:solidFill>
                  <a:srgbClr val="000000"/>
                </a:solidFill>
                <a:latin typeface="Bookman Old Style" pitchFamily="18" charset="0"/>
                <a:cs typeface="Times New Roman" pitchFamily="18" charset="0"/>
              </a:rPr>
              <a:t>(1: 428a)</a:t>
            </a:r>
            <a:endParaRPr lang="en-US" sz="1800" smtClean="0">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6"/>
          <p:cNvSpPr>
            <a:spLocks noGrp="1" noChangeArrowheads="1"/>
          </p:cNvSpPr>
          <p:nvPr>
            <p:ph type="sldNum" sz="quarter" idx="12"/>
          </p:nvPr>
        </p:nvSpPr>
        <p:spPr>
          <a:noFill/>
        </p:spPr>
        <p:txBody>
          <a:bodyPr/>
          <a:lstStyle/>
          <a:p>
            <a:fld id="{4A0581D8-1615-455D-9FCF-F218978E85B7}" type="slidenum">
              <a:rPr lang="en-US" smtClean="0"/>
              <a:pPr/>
              <a:t>6</a:t>
            </a:fld>
            <a:endParaRPr lang="en-US" smtClean="0"/>
          </a:p>
        </p:txBody>
      </p:sp>
      <p:sp>
        <p:nvSpPr>
          <p:cNvPr id="23554" name="Rectangle 2"/>
          <p:cNvSpPr>
            <a:spLocks noGrp="1" noChangeArrowheads="1"/>
          </p:cNvSpPr>
          <p:nvPr>
            <p:ph type="title"/>
          </p:nvPr>
        </p:nvSpPr>
        <p:spPr/>
        <p:txBody>
          <a:bodyPr/>
          <a:lstStyle/>
          <a:p>
            <a:r>
              <a:rPr lang="en-US" sz="4000" smtClean="0">
                <a:latin typeface="Bookman Old Style" pitchFamily="18" charset="0"/>
              </a:rPr>
              <a:t>I.  Sandra B. Lubarsky (1984)</a:t>
            </a:r>
          </a:p>
        </p:txBody>
      </p:sp>
      <p:sp>
        <p:nvSpPr>
          <p:cNvPr id="23555" name="Rectangle 3"/>
          <p:cNvSpPr>
            <a:spLocks noGrp="1" noChangeArrowheads="1"/>
          </p:cNvSpPr>
          <p:nvPr>
            <p:ph type="body" idx="1"/>
          </p:nvPr>
        </p:nvSpPr>
        <p:spPr/>
        <p:txBody>
          <a:bodyPr/>
          <a:lstStyle/>
          <a:p>
            <a:pPr>
              <a:lnSpc>
                <a:spcPct val="90000"/>
              </a:lnSpc>
              <a:buFontTx/>
              <a:buNone/>
            </a:pPr>
            <a:r>
              <a:rPr lang="en-US" sz="2400" smtClean="0">
                <a:latin typeface="Bookman Old Style" pitchFamily="18" charset="0"/>
              </a:rPr>
              <a:t>	By “medically advised” abortion I mean the traditional “therapeutic” abortion, that is, abortion for the purpose of preserving the life of the mother, a definition that was often broadened to include any severe threat to the mother’s physical health, and less often included a threat to the mother’s mental health.  By “non-medically advised” abortion I mean abortion that is justified by ecological, sociological, economic, emotional, or intellectual reasons.  These reasons may be predicated upon such current concerns as pollution, overpopulation, and male and female liberation.  (392)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6"/>
          <p:cNvSpPr>
            <a:spLocks noGrp="1" noChangeArrowheads="1"/>
          </p:cNvSpPr>
          <p:nvPr>
            <p:ph type="sldNum" sz="quarter" idx="12"/>
          </p:nvPr>
        </p:nvSpPr>
        <p:spPr>
          <a:noFill/>
        </p:spPr>
        <p:txBody>
          <a:bodyPr/>
          <a:lstStyle/>
          <a:p>
            <a:fld id="{250C536D-13B1-4A16-A2CC-8FD4D0F890ED}" type="slidenum">
              <a:rPr lang="en-US" smtClean="0"/>
              <a:pPr/>
              <a:t>7</a:t>
            </a:fld>
            <a:endParaRPr lang="en-US" smtClean="0"/>
          </a:p>
        </p:txBody>
      </p:sp>
      <p:sp>
        <p:nvSpPr>
          <p:cNvPr id="24578" name="Rectangle 2"/>
          <p:cNvSpPr>
            <a:spLocks noGrp="1" noChangeArrowheads="1"/>
          </p:cNvSpPr>
          <p:nvPr>
            <p:ph type="title"/>
          </p:nvPr>
        </p:nvSpPr>
        <p:spPr/>
        <p:txBody>
          <a:bodyPr/>
          <a:lstStyle/>
          <a:p>
            <a:r>
              <a:rPr lang="en-US" sz="4000" smtClean="0">
                <a:latin typeface="Bookman Old Style" pitchFamily="18" charset="0"/>
              </a:rPr>
              <a:t>I. The Unborn Child as "Aggressor”</a:t>
            </a:r>
          </a:p>
        </p:txBody>
      </p:sp>
      <p:sp>
        <p:nvSpPr>
          <p:cNvPr id="24579" name="Rectangle 3"/>
          <p:cNvSpPr>
            <a:spLocks noGrp="1" noChangeArrowheads="1"/>
          </p:cNvSpPr>
          <p:nvPr>
            <p:ph type="body" idx="1"/>
          </p:nvPr>
        </p:nvSpPr>
        <p:spPr>
          <a:xfrm>
            <a:off x="457200" y="1828800"/>
            <a:ext cx="8229600" cy="4297363"/>
          </a:xfrm>
        </p:spPr>
        <p:txBody>
          <a:bodyPr/>
          <a:lstStyle/>
          <a:p>
            <a:pPr>
              <a:buFontTx/>
              <a:buNone/>
            </a:pPr>
            <a:r>
              <a:rPr lang="en-US" sz="2600" smtClean="0">
                <a:latin typeface="Bookman Old Style" pitchFamily="18" charset="0"/>
              </a:rPr>
              <a:t>	As Novak explains, "This is why Maimonides emphasized that the fetus is 'like' a pursuer”—not that it literally </a:t>
            </a:r>
            <a:r>
              <a:rPr lang="en-US" sz="2600" i="1" smtClean="0">
                <a:latin typeface="Bookman Old Style" pitchFamily="18" charset="0"/>
              </a:rPr>
              <a:t>is</a:t>
            </a:r>
            <a:r>
              <a:rPr lang="en-US" sz="2600" smtClean="0">
                <a:latin typeface="Bookman Old Style" pitchFamily="18" charset="0"/>
              </a:rPr>
              <a:t> an aggressor, with the deserts of a person that may be set aside because of an intentional threat, but because it has material deserts of its own, which approach those of personhood and ultimately reach those of personhood at the point of birth.  (Feldman, “This Matter” 387; emphasis in original)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sldNum" sz="quarter" idx="12"/>
          </p:nvPr>
        </p:nvSpPr>
        <p:spPr>
          <a:noFill/>
        </p:spPr>
        <p:txBody>
          <a:bodyPr/>
          <a:lstStyle/>
          <a:p>
            <a:fld id="{E0B3DEDB-F22C-4C13-97BE-58228542F3C9}" type="slidenum">
              <a:rPr lang="en-US" smtClean="0"/>
              <a:pPr/>
              <a:t>8</a:t>
            </a:fld>
            <a:endParaRPr lang="en-US" smtClean="0"/>
          </a:p>
        </p:txBody>
      </p:sp>
      <p:sp>
        <p:nvSpPr>
          <p:cNvPr id="25602" name="Rectangle 2"/>
          <p:cNvSpPr>
            <a:spLocks noGrp="1" noChangeArrowheads="1"/>
          </p:cNvSpPr>
          <p:nvPr>
            <p:ph type="title"/>
          </p:nvPr>
        </p:nvSpPr>
        <p:spPr/>
        <p:txBody>
          <a:bodyPr/>
          <a:lstStyle/>
          <a:p>
            <a:r>
              <a:rPr lang="en-US" sz="4000" smtClean="0">
                <a:latin typeface="Bookman Old Style" pitchFamily="18" charset="0"/>
              </a:rPr>
              <a:t>I. "Potentiality" and "Actuality"</a:t>
            </a:r>
          </a:p>
        </p:txBody>
      </p:sp>
      <p:sp>
        <p:nvSpPr>
          <p:cNvPr id="25603" name="Rectangle 3"/>
          <p:cNvSpPr>
            <a:spLocks noGrp="1" noChangeArrowheads="1"/>
          </p:cNvSpPr>
          <p:nvPr>
            <p:ph type="body" idx="1"/>
          </p:nvPr>
        </p:nvSpPr>
        <p:spPr/>
        <p:txBody>
          <a:bodyPr/>
          <a:lstStyle/>
          <a:p>
            <a:pPr>
              <a:buFontTx/>
              <a:buNone/>
            </a:pPr>
            <a:r>
              <a:rPr lang="en-US" smtClean="0">
                <a:latin typeface="Bookman Old Style" pitchFamily="18" charset="0"/>
              </a:rPr>
              <a:t>	</a:t>
            </a:r>
            <a:r>
              <a:rPr lang="en-US" sz="2800" smtClean="0">
                <a:latin typeface="Bookman Old Style" pitchFamily="18" charset="0"/>
              </a:rPr>
              <a:t>Jewish law is quite clear in its statement that an embryo is not reckoned a viable living thing (in Hebrew, a </a:t>
            </a:r>
            <a:r>
              <a:rPr lang="en-US" sz="2800" i="1" smtClean="0">
                <a:latin typeface="Bookman Old Style" pitchFamily="18" charset="0"/>
              </a:rPr>
              <a:t>bar kayyama</a:t>
            </a:r>
            <a:r>
              <a:rPr lang="en-US" sz="2800" smtClean="0">
                <a:latin typeface="Bookman Old Style" pitchFamily="18" charset="0"/>
              </a:rPr>
              <a:t>) until thirty days after its birth  [....]  In Judaism the fetus in the womb is not a person (</a:t>
            </a:r>
            <a:r>
              <a:rPr lang="en-US" sz="2800" i="1" smtClean="0">
                <a:latin typeface="Bookman Old Style" pitchFamily="18" charset="0"/>
              </a:rPr>
              <a:t>lav nefesh hu</a:t>
            </a:r>
            <a:r>
              <a:rPr lang="en-US" sz="2800" smtClean="0">
                <a:latin typeface="Bookman Old Style" pitchFamily="18" charset="0"/>
              </a:rPr>
              <a:t> [he is not a person]) until it is born.  (Brickner 280-1)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2"/>
          </p:nvPr>
        </p:nvSpPr>
        <p:spPr>
          <a:noFill/>
        </p:spPr>
        <p:txBody>
          <a:bodyPr/>
          <a:lstStyle/>
          <a:p>
            <a:fld id="{A4752ACF-D061-48F0-846B-12BDA8C86D03}" type="slidenum">
              <a:rPr lang="en-US" smtClean="0"/>
              <a:pPr/>
              <a:t>9</a:t>
            </a:fld>
            <a:endParaRPr lang="en-US" smtClean="0"/>
          </a:p>
        </p:txBody>
      </p:sp>
      <p:sp>
        <p:nvSpPr>
          <p:cNvPr id="26626" name="Rectangle 2"/>
          <p:cNvSpPr>
            <a:spLocks noGrp="1" noChangeArrowheads="1"/>
          </p:cNvSpPr>
          <p:nvPr>
            <p:ph type="title"/>
          </p:nvPr>
        </p:nvSpPr>
        <p:spPr/>
        <p:txBody>
          <a:bodyPr/>
          <a:lstStyle/>
          <a:p>
            <a:r>
              <a:rPr lang="en-US" sz="4000" smtClean="0">
                <a:latin typeface="Bookman Old Style" pitchFamily="18" charset="0"/>
              </a:rPr>
              <a:t>I. "Formed" and "Unformed" Fetuses</a:t>
            </a:r>
          </a:p>
        </p:txBody>
      </p:sp>
      <p:sp>
        <p:nvSpPr>
          <p:cNvPr id="26627" name="Rectangle 3"/>
          <p:cNvSpPr>
            <a:spLocks noGrp="1" noChangeArrowheads="1"/>
          </p:cNvSpPr>
          <p:nvPr>
            <p:ph type="body" idx="1"/>
          </p:nvPr>
        </p:nvSpPr>
        <p:spPr/>
        <p:txBody>
          <a:bodyPr/>
          <a:lstStyle/>
          <a:p>
            <a:pPr>
              <a:lnSpc>
                <a:spcPct val="90000"/>
              </a:lnSpc>
              <a:buFontTx/>
              <a:buNone/>
            </a:pPr>
            <a:r>
              <a:rPr lang="en-US" sz="2400" smtClean="0">
                <a:latin typeface="Bookman Old Style" pitchFamily="18" charset="0"/>
              </a:rPr>
              <a:t>	The word in question is </a:t>
            </a:r>
            <a:r>
              <a:rPr lang="en-US" sz="2400" i="1" smtClean="0">
                <a:latin typeface="Bookman Old Style" pitchFamily="18" charset="0"/>
              </a:rPr>
              <a:t>ason</a:t>
            </a:r>
            <a:r>
              <a:rPr lang="en-US" sz="2400" smtClean="0">
                <a:latin typeface="Bookman Old Style" pitchFamily="18" charset="0"/>
              </a:rPr>
              <a:t>, which we have rendered as "harm," hence: "if [there be] no harm [i.e., death, to the mother], he shall be fined [...]"  The Greek renders the word </a:t>
            </a:r>
            <a:r>
              <a:rPr lang="en-US" sz="2400" i="1" smtClean="0">
                <a:latin typeface="Bookman Old Style" pitchFamily="18" charset="0"/>
              </a:rPr>
              <a:t>ason</a:t>
            </a:r>
            <a:r>
              <a:rPr lang="en-US" sz="2400" smtClean="0">
                <a:latin typeface="Bookman Old Style" pitchFamily="18" charset="0"/>
              </a:rPr>
              <a:t> as "form," yielding something like: "if [there be] no form [yet, to the foetus], he shall be fined [...]  But if [there be] form, then shalt thou give life for life."  The "life for life" clause was thus applied to the foetus instead of the mother, and a distinction was made—as Augustine will formulate it—between </a:t>
            </a:r>
            <a:r>
              <a:rPr lang="en-US" sz="2400" i="1" smtClean="0">
                <a:latin typeface="Bookman Old Style" pitchFamily="18" charset="0"/>
              </a:rPr>
              <a:t>embryo informatus</a:t>
            </a:r>
            <a:r>
              <a:rPr lang="en-US" sz="2400" smtClean="0">
                <a:latin typeface="Bookman Old Style" pitchFamily="18" charset="0"/>
              </a:rPr>
              <a:t> and </a:t>
            </a:r>
            <a:r>
              <a:rPr lang="en-US" sz="2400" i="1" smtClean="0">
                <a:latin typeface="Bookman Old Style" pitchFamily="18" charset="0"/>
              </a:rPr>
              <a:t>embryo formatus</a:t>
            </a:r>
            <a:r>
              <a:rPr lang="en-US" sz="2400" smtClean="0">
                <a:latin typeface="Bookman Old Style" pitchFamily="18" charset="0"/>
              </a:rPr>
              <a:t>, a foetus not yet "formed" and one already "formed." (Feldman, </a:t>
            </a:r>
            <a:r>
              <a:rPr lang="en-US" sz="2400" i="1" smtClean="0">
                <a:latin typeface="Bookman Old Style" pitchFamily="18" charset="0"/>
              </a:rPr>
              <a:t>Birth</a:t>
            </a:r>
            <a:r>
              <a:rPr lang="en-US" sz="2400" smtClean="0">
                <a:latin typeface="Bookman Old Style" pitchFamily="18" charset="0"/>
              </a:rPr>
              <a:t>, 257-8)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A50021"/>
      </a:lt1>
      <a:dk2>
        <a:srgbClr val="000000"/>
      </a:dk2>
      <a:lt2>
        <a:srgbClr val="808080"/>
      </a:lt2>
      <a:accent1>
        <a:srgbClr val="BBE0E3"/>
      </a:accent1>
      <a:accent2>
        <a:srgbClr val="333399"/>
      </a:accent2>
      <a:accent3>
        <a:srgbClr val="CFAAAB"/>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A50021"/>
        </a:lt1>
        <a:dk2>
          <a:srgbClr val="000000"/>
        </a:dk2>
        <a:lt2>
          <a:srgbClr val="808080"/>
        </a:lt2>
        <a:accent1>
          <a:srgbClr val="BBE0E3"/>
        </a:accent1>
        <a:accent2>
          <a:srgbClr val="333399"/>
        </a:accent2>
        <a:accent3>
          <a:srgbClr val="CFAA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3">
    <a:dk1>
      <a:srgbClr val="000000"/>
    </a:dk1>
    <a:lt1>
      <a:srgbClr val="A50021"/>
    </a:lt1>
    <a:dk2>
      <a:srgbClr val="000000"/>
    </a:dk2>
    <a:lt2>
      <a:srgbClr val="808080"/>
    </a:lt2>
    <a:accent1>
      <a:srgbClr val="BBE0E3"/>
    </a:accent1>
    <a:accent2>
      <a:srgbClr val="333399"/>
    </a:accent2>
    <a:accent3>
      <a:srgbClr val="CFAAAB"/>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4570</TotalTime>
  <Words>1545</Words>
  <Application>Microsoft Office PowerPoint</Application>
  <PresentationFormat>On-screen Show (4:3)</PresentationFormat>
  <Paragraphs>77</Paragraphs>
  <Slides>17</Slides>
  <Notes>1</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17</vt:i4>
      </vt:variant>
    </vt:vector>
  </HeadingPairs>
  <TitlesOfParts>
    <vt:vector size="22" baseType="lpstr">
      <vt:lpstr>Arial</vt:lpstr>
      <vt:lpstr>Bookman Old Style</vt:lpstr>
      <vt:lpstr>Times New Roman</vt:lpstr>
      <vt:lpstr>Wingdings</vt:lpstr>
      <vt:lpstr>Default Design</vt:lpstr>
      <vt:lpstr>Contemporary Jewish Fiction on Abortion: Ethical Considerations of Abortion from Various Responsa and Their Absence in Recent Jewish-American Fiction  PowerPoint to Accompany Paper Presentation at Life and Learning XXI Annual Conference of University Faculty for Life  Jeff Koloze, Ph.D. Senior Research Fellow University of Phoenix, Columbus, Ohio Campus*  *  For identification purposes only; does not imply endorsement by the Apollo Group, the for-profit company that owns the University of Phoenix. © 2011, Jeff Koloze, Ph.D.</vt:lpstr>
      <vt:lpstr>Paper Structure</vt:lpstr>
      <vt:lpstr>I.  Five Ethical Principles on Abortion in Jewish Religious Thought</vt:lpstr>
      <vt:lpstr>I.  Lex Talionis</vt:lpstr>
      <vt:lpstr>I.  “Health” and “Life”</vt:lpstr>
      <vt:lpstr>I.  Sandra B. Lubarsky (1984)</vt:lpstr>
      <vt:lpstr>I. The Unborn Child as "Aggressor”</vt:lpstr>
      <vt:lpstr>I. "Potentiality" and "Actuality"</vt:lpstr>
      <vt:lpstr>I. "Formed" and "Unformed" Fetuses</vt:lpstr>
      <vt:lpstr>II.  Critical Commentary on Abortion in Jewish Fiction</vt:lpstr>
      <vt:lpstr>III.  Examination of the Literature: Absence</vt:lpstr>
      <vt:lpstr>III. Sheila Schwartz’ Lies Will Take You Somewhere (2009)</vt:lpstr>
      <vt:lpstr>III. Allegra Goodman’s “Variant Text” (1990)</vt:lpstr>
      <vt:lpstr>Saul Bellow’s The Adventures of Augie March (1953)</vt:lpstr>
      <vt:lpstr>IV.  Trajectory of Jewish Fiction on Abortion</vt:lpstr>
      <vt:lpstr>Works Cited</vt:lpstr>
      <vt:lpstr>Questions from the Audience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Jewish Fiction on Abortion</dc:title>
  <dc:creator>Jeff Koloze, Ph.D.</dc:creator>
  <cp:lastModifiedBy>Jeff Koloze, Ph.D.</cp:lastModifiedBy>
  <cp:revision>689</cp:revision>
  <dcterms:created xsi:type="dcterms:W3CDTF">2004-04-15T18:45:28Z</dcterms:created>
  <dcterms:modified xsi:type="dcterms:W3CDTF">2011-06-16T01:04:24Z</dcterms:modified>
</cp:coreProperties>
</file>